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52"/>
  </p:notesMasterIdLst>
  <p:sldIdLst>
    <p:sldId id="259" r:id="rId2"/>
    <p:sldId id="260" r:id="rId3"/>
    <p:sldId id="261" r:id="rId4"/>
    <p:sldId id="262" r:id="rId5"/>
    <p:sldId id="263" r:id="rId6"/>
    <p:sldId id="264" r:id="rId7"/>
    <p:sldId id="265" r:id="rId8"/>
    <p:sldId id="266" r:id="rId9"/>
    <p:sldId id="331" r:id="rId10"/>
    <p:sldId id="332" r:id="rId11"/>
    <p:sldId id="268" r:id="rId12"/>
    <p:sldId id="333" r:id="rId13"/>
    <p:sldId id="336" r:id="rId14"/>
    <p:sldId id="337" r:id="rId15"/>
    <p:sldId id="283" r:id="rId16"/>
    <p:sldId id="339" r:id="rId17"/>
    <p:sldId id="346" r:id="rId18"/>
    <p:sldId id="340" r:id="rId19"/>
    <p:sldId id="345" r:id="rId20"/>
    <p:sldId id="344" r:id="rId21"/>
    <p:sldId id="284" r:id="rId22"/>
    <p:sldId id="285" r:id="rId23"/>
    <p:sldId id="297" r:id="rId24"/>
    <p:sldId id="298" r:id="rId25"/>
    <p:sldId id="299" r:id="rId26"/>
    <p:sldId id="348" r:id="rId27"/>
    <p:sldId id="347" r:id="rId28"/>
    <p:sldId id="300" r:id="rId29"/>
    <p:sldId id="351" r:id="rId30"/>
    <p:sldId id="349" r:id="rId31"/>
    <p:sldId id="352" r:id="rId32"/>
    <p:sldId id="355" r:id="rId33"/>
    <p:sldId id="356" r:id="rId34"/>
    <p:sldId id="350" r:id="rId35"/>
    <p:sldId id="304" r:id="rId36"/>
    <p:sldId id="305" r:id="rId37"/>
    <p:sldId id="306" r:id="rId38"/>
    <p:sldId id="307" r:id="rId39"/>
    <p:sldId id="308" r:id="rId40"/>
    <p:sldId id="310" r:id="rId41"/>
    <p:sldId id="311" r:id="rId42"/>
    <p:sldId id="312" r:id="rId43"/>
    <p:sldId id="313" r:id="rId44"/>
    <p:sldId id="320" r:id="rId45"/>
    <p:sldId id="321" r:id="rId46"/>
    <p:sldId id="353" r:id="rId47"/>
    <p:sldId id="354" r:id="rId48"/>
    <p:sldId id="322" r:id="rId49"/>
    <p:sldId id="323" r:id="rId50"/>
    <p:sldId id="328" r:id="rId51"/>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00">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F62F4D-87D0-4A4F-AAA8-B57069BA4F59}">
  <a:tblStyle styleId="{FFF62F4D-87D0-4A4F-AAA8-B57069BA4F5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94654"/>
  </p:normalViewPr>
  <p:slideViewPr>
    <p:cSldViewPr>
      <p:cViewPr varScale="1">
        <p:scale>
          <a:sx n="102" d="100"/>
          <a:sy n="102" d="100"/>
        </p:scale>
        <p:origin x="568" y="184"/>
      </p:cViewPr>
      <p:guideLst>
        <p:guide orient="horz" pos="2300"/>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128435065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6" name="Shape 2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6" name="Shape 2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6" name="Shape 2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6" name="Shape 2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1" name="Shape 4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1" name="Shape 4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1" name="Shape 4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5" name="Shape 4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5" name="Shape 4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13" name="Shape 41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7" name="Shape 4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6" name="Shape 5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13" name="Shape 41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3" name="Shape 5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49" name="Shape 54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65" name="Shape 5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1" name="Shape 57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3" name="Shape 5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9" name="Shape 58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5" name="Shape 5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1" name="Shape 60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46" name="Shape 64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64" name="Shape 6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0" name="Shape 6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02" name="Shape 7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274" name="Shape 2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jpe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0.jpe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opendatadc.org/dataset/wmata-disruption-reports"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dirty="0">
                <a:solidFill>
                  <a:srgbClr val="FFFFFF"/>
                </a:solidFill>
                <a:latin typeface="Oswald"/>
                <a:ea typeface="Oswald"/>
                <a:cs typeface="Oswald"/>
                <a:sym typeface="Oswald"/>
              </a:rPr>
              <a:t>STATISTICS FUNDAMENTALS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
        <p:nvSpPr>
          <p:cNvPr id="283" name="Shape 2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DC METRO EXAMPLE</a:t>
            </a:r>
            <a:endParaRPr lang="en-US" sz="3200" b="1" dirty="0">
              <a:latin typeface="Oswald"/>
              <a:ea typeface="Oswald"/>
              <a:cs typeface="Oswald"/>
              <a:sym typeface="Oswald"/>
            </a:endParaRPr>
          </a:p>
        </p:txBody>
      </p:sp>
      <p:graphicFrame>
        <p:nvGraphicFramePr>
          <p:cNvPr id="6" name="Table 5"/>
          <p:cNvGraphicFramePr>
            <a:graphicFrameLocks noGrp="1"/>
          </p:cNvGraphicFramePr>
          <p:nvPr>
            <p:extLst>
              <p:ext uri="{D42A27DB-BD31-4B8C-83A1-F6EECF244321}">
                <p14:modId xmlns:p14="http://schemas.microsoft.com/office/powerpoint/2010/main" val="1581524989"/>
              </p:ext>
            </p:extLst>
          </p:nvPr>
        </p:nvGraphicFramePr>
        <p:xfrm>
          <a:off x="787400" y="1441450"/>
          <a:ext cx="11582400" cy="3914775"/>
        </p:xfrm>
        <a:graphic>
          <a:graphicData uri="http://schemas.openxmlformats.org/drawingml/2006/table">
            <a:tbl>
              <a:tblPr firstRow="1" bandRow="1">
                <a:tableStyleId>{7DF18680-E054-41AD-8BC1-D1AEF772440D}</a:tableStyleId>
              </a:tblPr>
              <a:tblGrid>
                <a:gridCol w="1676400"/>
                <a:gridCol w="1371600"/>
                <a:gridCol w="1981200"/>
                <a:gridCol w="3276600"/>
                <a:gridCol w="3276600"/>
              </a:tblGrid>
              <a:tr h="264487">
                <a:tc>
                  <a:txBody>
                    <a:bodyPr/>
                    <a:lstStyle/>
                    <a:p>
                      <a:pPr algn="ctr"/>
                      <a:r>
                        <a:rPr lang="en-US" sz="2400" dirty="0" smtClean="0"/>
                        <a:t>Day</a:t>
                      </a:r>
                      <a:endParaRPr lang="en-US" sz="2400" dirty="0">
                        <a:latin typeface="Georgia" panose="02040502050405020303" pitchFamily="18" charset="0"/>
                      </a:endParaRPr>
                    </a:p>
                  </a:txBody>
                  <a:tcPr/>
                </a:tc>
                <a:tc>
                  <a:txBody>
                    <a:bodyPr/>
                    <a:lstStyle/>
                    <a:p>
                      <a:pPr algn="ctr"/>
                      <a:r>
                        <a:rPr lang="en-US" sz="2400" dirty="0" smtClean="0"/>
                        <a:t>Time</a:t>
                      </a:r>
                      <a:endParaRPr lang="en-US" sz="2400" dirty="0">
                        <a:latin typeface="Georgia" panose="02040502050405020303" pitchFamily="18" charset="0"/>
                      </a:endParaRPr>
                    </a:p>
                  </a:txBody>
                  <a:tcPr/>
                </a:tc>
                <a:tc>
                  <a:txBody>
                    <a:bodyPr/>
                    <a:lstStyle/>
                    <a:p>
                      <a:pPr algn="ctr"/>
                      <a:r>
                        <a:rPr lang="en-US" sz="2400" dirty="0" smtClean="0"/>
                        <a:t>Color</a:t>
                      </a:r>
                      <a:r>
                        <a:rPr lang="en-US" sz="2400" baseline="0" dirty="0" smtClean="0"/>
                        <a:t> Line</a:t>
                      </a:r>
                      <a:endParaRPr lang="en-US" sz="2400" dirty="0">
                        <a:latin typeface="Georgia" panose="02040502050405020303" pitchFamily="18" charset="0"/>
                      </a:endParaRPr>
                    </a:p>
                  </a:txBody>
                  <a:tcPr/>
                </a:tc>
                <a:tc>
                  <a:txBody>
                    <a:bodyPr/>
                    <a:lstStyle/>
                    <a:p>
                      <a:pPr algn="ctr"/>
                      <a:r>
                        <a:rPr lang="en-US" sz="2400" dirty="0" smtClean="0"/>
                        <a:t>Station</a:t>
                      </a:r>
                      <a:endParaRPr lang="en-US" sz="2400" dirty="0">
                        <a:latin typeface="Georgia" panose="02040502050405020303" pitchFamily="18" charset="0"/>
                      </a:endParaRPr>
                    </a:p>
                  </a:txBody>
                  <a:tcPr/>
                </a:tc>
                <a:tc>
                  <a:txBody>
                    <a:bodyPr/>
                    <a:lstStyle/>
                    <a:p>
                      <a:pPr algn="ctr"/>
                      <a:r>
                        <a:rPr lang="en-US" sz="2400" dirty="0" smtClean="0"/>
                        <a:t>Delay</a:t>
                      </a:r>
                      <a:endParaRPr lang="en-US" sz="2400" dirty="0">
                        <a:latin typeface="Georgia" panose="02040502050405020303" pitchFamily="18" charset="0"/>
                      </a:endParaRPr>
                    </a:p>
                  </a:txBody>
                  <a:tcPr/>
                </a:tc>
              </a:tr>
              <a:tr h="246119">
                <a:tc>
                  <a:txBody>
                    <a:bodyPr/>
                    <a:lstStyle/>
                    <a:p>
                      <a:pPr algn="ctr" fontAlgn="b"/>
                      <a:r>
                        <a:rPr lang="en-US" sz="2000" u="none" strike="noStrike" dirty="0">
                          <a:effectLst/>
                        </a:rPr>
                        <a:t>8/20/2016</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8:24 a.m.</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Green</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Branch Avenue</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6</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a:effectLst/>
                        </a:rPr>
                        <a:t>8/20/2016</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11:37 a.m.</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Red</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Grosvenor</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18</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a:effectLst/>
                        </a:rPr>
                        <a:t>8/20/2016</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12:00 p.m.</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Red</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Glenmont</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4</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a:effectLst/>
                        </a:rPr>
                        <a:t>8/20/2016</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2:28 p.m.</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Yellow</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Ft. Totten</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12</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a:effectLst/>
                        </a:rPr>
                        <a:t>8/20/2016</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2:40 p.m.</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Red</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Glenmont</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4</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a:effectLst/>
                        </a:rPr>
                        <a:t>8/20/2016</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3:04 p.m.</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Red</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Grosvenor</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4</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a:effectLst/>
                        </a:rPr>
                        <a:t>8/20/2016</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5:14 p.m.</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Orange</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New Carrollton</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22</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dirty="0">
                          <a:effectLst/>
                        </a:rPr>
                        <a:t>8/21/2016</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9:15 a.m.</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Red</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Silver Spring</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8</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a:effectLst/>
                        </a:rPr>
                        <a:t>8/21/2016</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9:15 a.m.</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Red</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Silver Spring</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8</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dirty="0">
                          <a:effectLst/>
                        </a:rPr>
                        <a:t>8/21/2016</a:t>
                      </a:r>
                      <a:endParaRPr lang="en-US" sz="20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11:32 a.m.</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Blue</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Franconia-Springfield</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2</a:t>
                      </a:r>
                      <a:endParaRPr lang="en-US" sz="20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2000" u="none" strike="noStrike">
                          <a:effectLst/>
                        </a:rPr>
                        <a:t>8/21/2016</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1:56 p.m.</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Silver</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a:effectLst/>
                        </a:rPr>
                        <a:t>Largo Town Center</a:t>
                      </a:r>
                      <a:endParaRPr lang="en-US" sz="2000" b="0" i="0" u="none" strike="noStrike">
                        <a:solidFill>
                          <a:srgbClr val="000000"/>
                        </a:solidFill>
                        <a:effectLst/>
                        <a:latin typeface="Georgia" panose="02040502050405020303" pitchFamily="18" charset="0"/>
                      </a:endParaRPr>
                    </a:p>
                  </a:txBody>
                  <a:tcPr marL="9525" marR="9525" marT="9525" marB="0" anchor="b"/>
                </a:tc>
                <a:tc>
                  <a:txBody>
                    <a:bodyPr/>
                    <a:lstStyle/>
                    <a:p>
                      <a:pPr algn="ctr" fontAlgn="b"/>
                      <a:r>
                        <a:rPr lang="en-US" sz="2000" u="none" strike="noStrike" dirty="0">
                          <a:effectLst/>
                        </a:rPr>
                        <a:t>8</a:t>
                      </a:r>
                      <a:endParaRPr lang="en-US" sz="2000" b="0" i="0" u="none" strike="noStrike" dirty="0">
                        <a:solidFill>
                          <a:srgbClr val="000000"/>
                        </a:solidFill>
                        <a:effectLst/>
                        <a:latin typeface="Georgia" panose="02040502050405020303" pitchFamily="18" charset="0"/>
                      </a:endParaRPr>
                    </a:p>
                  </a:txBody>
                  <a:tcPr marL="9525" marR="9525" marT="9525" marB="0" anchor="b"/>
                </a:tc>
              </a:tr>
            </a:tbl>
          </a:graphicData>
        </a:graphic>
      </p:graphicFrame>
      <p:sp>
        <p:nvSpPr>
          <p:cNvPr id="5" name="Shape 296"/>
          <p:cNvSpPr txBox="1">
            <a:spLocks/>
          </p:cNvSpPr>
          <p:nvPr/>
        </p:nvSpPr>
        <p:spPr>
          <a:xfrm>
            <a:off x="764578" y="5746750"/>
            <a:ext cx="11605222" cy="723900"/>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pPr algn="ctr"/>
            <a:r>
              <a:rPr lang="en-US" sz="4000" dirty="0" smtClean="0">
                <a:latin typeface="Georgia"/>
                <a:ea typeface="Georgia"/>
                <a:cs typeface="Georgia"/>
                <a:sym typeface="Georgia"/>
              </a:rPr>
              <a:t>How would you use this data to describe </a:t>
            </a:r>
          </a:p>
          <a:p>
            <a:pPr algn="ctr"/>
            <a:r>
              <a:rPr lang="en-US" sz="4000" dirty="0" smtClean="0">
                <a:latin typeface="Georgia"/>
                <a:ea typeface="Georgia"/>
                <a:cs typeface="Georgia"/>
                <a:sym typeface="Georgia"/>
              </a:rPr>
              <a:t>the delays on the Metro that weekend?</a:t>
            </a:r>
            <a:endParaRPr lang="en-US" sz="4000" dirty="0">
              <a:latin typeface="Georgia"/>
              <a:ea typeface="Georgia"/>
              <a:cs typeface="Georgia"/>
              <a:sym typeface="Georgia"/>
            </a:endParaRPr>
          </a:p>
        </p:txBody>
      </p:sp>
    </p:spTree>
    <p:extLst>
      <p:ext uri="{BB962C8B-B14F-4D97-AF65-F5344CB8AC3E}">
        <p14:creationId xmlns:p14="http://schemas.microsoft.com/office/powerpoint/2010/main" val="12627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8" name="Shape 28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The </a:t>
                </a:r>
                <a:r>
                  <a:rPr lang="en-US" sz="2800" b="1" dirty="0">
                    <a:latin typeface="Georgia"/>
                    <a:ea typeface="Georgia"/>
                    <a:cs typeface="Georgia"/>
                    <a:sym typeface="Georgia"/>
                  </a:rPr>
                  <a:t>mean</a:t>
                </a:r>
                <a:r>
                  <a:rPr lang="en-US" sz="2800" dirty="0">
                    <a:latin typeface="Georgia"/>
                    <a:ea typeface="Georgia"/>
                    <a:cs typeface="Georgia"/>
                    <a:sym typeface="Georgia"/>
                  </a:rPr>
                  <a:t> </a:t>
                </a:r>
                <a:r>
                  <a:rPr lang="en-US" sz="2800" dirty="0" smtClean="0">
                    <a:latin typeface="Georgia"/>
                    <a:ea typeface="Georgia"/>
                    <a:cs typeface="Georgia"/>
                    <a:sym typeface="Georgia"/>
                  </a:rPr>
                  <a:t>(or average) of </a:t>
                </a:r>
                <a:r>
                  <a:rPr lang="en-US" sz="2800" dirty="0">
                    <a:latin typeface="Georgia"/>
                    <a:ea typeface="Georgia"/>
                    <a:cs typeface="Georgia"/>
                    <a:sym typeface="Georgia"/>
                  </a:rPr>
                  <a:t>a set of values is the sum of the values divided by the number of </a:t>
                </a:r>
                <a:r>
                  <a:rPr lang="en-US" sz="2800" dirty="0" smtClean="0">
                    <a:latin typeface="Georgia"/>
                    <a:ea typeface="Georgia"/>
                    <a:cs typeface="Georgia"/>
                    <a:sym typeface="Georgia"/>
                  </a:rPr>
                  <a:t>values in the set.</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R="0" lvl="0" algn="l" rtl="0">
                  <a:spcBef>
                    <a:spcPts val="0"/>
                  </a:spcBef>
                  <a:buSzPct val="100000"/>
                </a:pPr>
                <a14:m>
                  <m:oMathPara xmlns:m="http://schemas.openxmlformats.org/officeDocument/2006/math">
                    <m:oMathParaPr>
                      <m:jc m:val="centerGroup"/>
                    </m:oMathParaPr>
                    <m:oMath xmlns:m="http://schemas.openxmlformats.org/officeDocument/2006/math">
                      <m:r>
                        <a:rPr lang="en-US" sz="2400" b="0" i="1" smtClean="0">
                          <a:latin typeface="Cambria Math"/>
                          <a:ea typeface="Georgia"/>
                          <a:cs typeface="Georgia"/>
                          <a:sym typeface="Georgia"/>
                        </a:rPr>
                        <m:t>𝐴𝑣𝑒𝑟𝑎𝑔𝑒</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𝐷𝑒𝑙𝑎𝑦</m:t>
                      </m:r>
                      <m:r>
                        <a:rPr lang="en-US" sz="2400" i="1" smtClean="0">
                          <a:latin typeface="Cambria Math"/>
                          <a:ea typeface="Georgia"/>
                          <a:cs typeface="Georgia"/>
                          <a:sym typeface="Georgia"/>
                        </a:rPr>
                        <m:t>=</m:t>
                      </m:r>
                      <m:f>
                        <m:fPr>
                          <m:ctrlPr>
                            <a:rPr lang="ar-AE" sz="2400" i="1" smtClean="0">
                              <a:latin typeface="Cambria Math" charset="0"/>
                              <a:ea typeface="Georgia"/>
                              <a:cs typeface="Georgia"/>
                              <a:sym typeface="Georgia"/>
                            </a:rPr>
                          </m:ctrlPr>
                        </m:fPr>
                        <m:num>
                          <m:r>
                            <a:rPr lang="en-US" sz="2400" b="0" i="1" smtClean="0">
                              <a:latin typeface="Cambria Math"/>
                              <a:ea typeface="Georgia"/>
                              <a:cs typeface="Georgia"/>
                              <a:sym typeface="Georgia"/>
                            </a:rPr>
                            <m:t>6</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18</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4</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12</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4</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4</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22</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8</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8</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2</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8</m:t>
                          </m:r>
                        </m:num>
                        <m:den>
                          <m:r>
                            <a:rPr lang="en-US" sz="2400" b="0" i="1" smtClean="0">
                              <a:latin typeface="Cambria Math"/>
                              <a:ea typeface="Georgia"/>
                              <a:cs typeface="Georgia"/>
                              <a:sym typeface="Georgia"/>
                            </a:rPr>
                            <m:t>11</m:t>
                          </m:r>
                        </m:den>
                      </m:f>
                      <m:box>
                        <m:boxPr>
                          <m:ctrlPr>
                            <a:rPr lang="ar-AE" sz="2400" i="1" smtClean="0">
                              <a:latin typeface="Cambria Math" charset="0"/>
                              <a:ea typeface="Georgia"/>
                              <a:cs typeface="Georgia"/>
                              <a:sym typeface="Georgia"/>
                            </a:rPr>
                          </m:ctrlPr>
                        </m:boxPr>
                        <m:e>
                          <m:r>
                            <a:rPr lang="ar-AE" sz="2400" i="1" smtClean="0">
                              <a:latin typeface="Cambria Math"/>
                              <a:ea typeface="Georgia"/>
                              <a:cs typeface="Georgia"/>
                              <a:sym typeface="Georgia"/>
                            </a:rPr>
                            <m:t>=</m:t>
                          </m:r>
                          <m:r>
                            <a:rPr lang="en-US" sz="2400" b="0" i="1" smtClean="0">
                              <a:latin typeface="Cambria Math"/>
                              <a:ea typeface="Georgia"/>
                              <a:cs typeface="Georgia"/>
                              <a:sym typeface="Georgia"/>
                            </a:rPr>
                            <m:t>8</m:t>
                          </m:r>
                          <m:r>
                            <a:rPr lang="en-US" sz="2400" b="0" i="1" smtClean="0">
                              <a:latin typeface="Cambria Math"/>
                              <a:ea typeface="Georgia"/>
                              <a:cs typeface="Georgia"/>
                              <a:sym typeface="Georgia"/>
                            </a:rPr>
                            <m:t>.</m:t>
                          </m:r>
                          <m:r>
                            <a:rPr lang="en-US" sz="2400" b="0" i="1" smtClean="0">
                              <a:latin typeface="Cambria Math"/>
                              <a:ea typeface="Georgia"/>
                              <a:cs typeface="Georgia"/>
                              <a:sym typeface="Georgia"/>
                            </a:rPr>
                            <m:t>73</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𝑀𝑖𝑛𝑢𝑡𝑒𝑠</m:t>
                          </m:r>
                        </m:e>
                      </m:box>
                    </m:oMath>
                  </m:oMathPara>
                </a14:m>
                <a:endParaRPr lang="ar-AE" sz="2800" dirty="0">
                  <a:latin typeface="Georgia"/>
                  <a:ea typeface="Georgia"/>
                  <a:cs typeface="Georgia"/>
                  <a:sym typeface="Georgia"/>
                </a:endParaRPr>
              </a:p>
              <a:p>
                <a:pPr marL="203200" marR="0" lvl="0" indent="-256540" algn="l" rtl="0">
                  <a:spcBef>
                    <a:spcPts val="0"/>
                  </a:spcBef>
                  <a:buSzPct val="100000"/>
                  <a:buFont typeface="Georgia"/>
                  <a:buChar char="‣"/>
                </a:pPr>
                <a:endParaRPr lang="ar-AE"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Using our Example, we could describe the delays that weekend by saying that there was an average delay of 8,73 minutes.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 mean is useful for describing the typical value of a variable.</a:t>
                </a:r>
              </a:p>
            </p:txBody>
          </p:sp>
        </mc:Choice>
        <mc:Fallback xmlns="">
          <p:sp>
            <p:nvSpPr>
              <p:cNvPr id="288" name="Shape 288"/>
              <p:cNvSpPr txBox="1">
                <a:spLocks noGrp="1" noRot="1" noChangeAspect="1" noMove="1" noResize="1" noEditPoints="1" noAdjustHandles="1" noChangeArrowheads="1" noChangeShapeType="1" noTextEdit="1"/>
              </p:cNvSpPr>
              <p:nvPr>
                <p:ph type="body" idx="1"/>
              </p:nvPr>
            </p:nvSpPr>
            <p:spPr>
              <a:xfrm>
                <a:off x="635006" y="1292775"/>
                <a:ext cx="11734800" cy="3809999"/>
              </a:xfrm>
              <a:prstGeom prst="rect">
                <a:avLst/>
              </a:prstGeom>
              <a:blipFill rotWithShape="1">
                <a:blip r:embed="rId3"/>
                <a:stretch>
                  <a:fillRect l="-1506" r="-1610" b="-35840"/>
                </a:stretch>
              </a:blipFill>
              <a:ln>
                <a:noFill/>
              </a:ln>
            </p:spPr>
            <p:txBody>
              <a:bodyPr/>
              <a:lstStyle/>
              <a:p>
                <a:r>
                  <a:rPr lang="en-US">
                    <a:noFill/>
                  </a:rPr>
                  <a:t> </a:t>
                </a:r>
              </a:p>
            </p:txBody>
          </p:sp>
        </mc:Fallback>
      </mc:AlternateContent>
      <p:sp>
        <p:nvSpPr>
          <p:cNvPr id="289" name="Shape 2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8" name="Shape 28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The </a:t>
                </a:r>
                <a:r>
                  <a:rPr lang="en-US" sz="2800" b="1" dirty="0" smtClean="0">
                    <a:latin typeface="Georgia"/>
                    <a:ea typeface="Georgia"/>
                    <a:cs typeface="Georgia"/>
                    <a:sym typeface="Georgia"/>
                  </a:rPr>
                  <a:t>median</a:t>
                </a:r>
                <a:r>
                  <a:rPr lang="en-US" sz="2800" dirty="0" smtClean="0">
                    <a:latin typeface="Georgia"/>
                    <a:ea typeface="Georgia"/>
                    <a:cs typeface="Georgia"/>
                    <a:sym typeface="Georgia"/>
                  </a:rPr>
                  <a:t> of </a:t>
                </a:r>
                <a:r>
                  <a:rPr lang="en-US" sz="2800" dirty="0">
                    <a:latin typeface="Georgia"/>
                    <a:ea typeface="Georgia"/>
                    <a:cs typeface="Georgia"/>
                    <a:sym typeface="Georgia"/>
                  </a:rPr>
                  <a:t>a set of values is the </a:t>
                </a:r>
                <a:r>
                  <a:rPr lang="en-US" sz="2800" dirty="0" smtClean="0">
                    <a:latin typeface="Georgia"/>
                    <a:ea typeface="Georgia"/>
                    <a:cs typeface="Georgia"/>
                    <a:sym typeface="Georgia"/>
                  </a:rPr>
                  <a:t>exact middle of them, when sorted from least to greatest. If there are an even number of values, the median is the average of the two middle numbers.</a:t>
                </a: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lvl="0">
                  <a:buSzPct val="100000"/>
                </a:pPr>
                <a14:m>
                  <m:oMathPara xmlns:m="http://schemas.openxmlformats.org/officeDocument/2006/math">
                    <m:oMathParaPr>
                      <m:jc m:val="centerGroup"/>
                    </m:oMathParaPr>
                    <m:oMath xmlns:m="http://schemas.openxmlformats.org/officeDocument/2006/math">
                      <m:r>
                        <a:rPr lang="en-US" sz="2400" b="0" i="1" smtClean="0">
                          <a:latin typeface="Cambria Math"/>
                          <a:ea typeface="Georgia"/>
                          <a:cs typeface="Georgia"/>
                          <a:sym typeface="Georgia"/>
                        </a:rPr>
                        <m:t>𝑀𝑒𝑑𝑖𝑎𝑛</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𝐷𝑒𝑙𝑎𝑦</m:t>
                      </m:r>
                      <m:r>
                        <a:rPr lang="en-US" sz="2400" i="1" smtClean="0">
                          <a:latin typeface="Cambria Math"/>
                          <a:ea typeface="Georgia"/>
                          <a:cs typeface="Georgia"/>
                          <a:sym typeface="Georgia"/>
                        </a:rPr>
                        <m:t>=</m:t>
                      </m:r>
                      <m:d>
                        <m:dPr>
                          <m:begChr m:val="["/>
                          <m:endChr m:val="]"/>
                          <m:ctrlPr>
                            <a:rPr lang="en-US" sz="2400" b="0" i="1" smtClean="0">
                              <a:latin typeface="Cambria Math" charset="0"/>
                              <a:ea typeface="Georgia"/>
                              <a:cs typeface="Georgia"/>
                              <a:sym typeface="Georgia"/>
                            </a:rPr>
                          </m:ctrlPr>
                        </m:dPr>
                        <m:e>
                          <m:r>
                            <a:rPr lang="en-US" sz="2400" i="1">
                              <a:latin typeface="Cambria Math"/>
                              <a:ea typeface="Georgia"/>
                              <a:cs typeface="Georgia"/>
                              <a:sym typeface="Georgia"/>
                            </a:rPr>
                            <m:t>6</m:t>
                          </m:r>
                          <m:r>
                            <a:rPr lang="en-US" sz="2400" b="0" i="1" smtClean="0">
                              <a:latin typeface="Cambria Math"/>
                              <a:ea typeface="Georgia"/>
                              <a:cs typeface="Georgia"/>
                              <a:sym typeface="Georgia"/>
                            </a:rPr>
                            <m:t>, 18, </m:t>
                          </m:r>
                          <m:r>
                            <a:rPr lang="en-US" sz="2400" i="1">
                              <a:latin typeface="Cambria Math"/>
                              <a:ea typeface="Georgia"/>
                              <a:cs typeface="Georgia"/>
                              <a:sym typeface="Georgia"/>
                            </a:rPr>
                            <m:t>4</m:t>
                          </m:r>
                          <m:r>
                            <a:rPr lang="en-US" sz="2400" b="0" i="1" smtClean="0">
                              <a:latin typeface="Cambria Math"/>
                              <a:ea typeface="Georgia"/>
                              <a:cs typeface="Georgia"/>
                              <a:sym typeface="Georgia"/>
                            </a:rPr>
                            <m:t>, 12, </m:t>
                          </m:r>
                          <m:r>
                            <a:rPr lang="en-US" sz="2400" i="1">
                              <a:latin typeface="Cambria Math"/>
                              <a:ea typeface="Georgia"/>
                              <a:cs typeface="Georgia"/>
                              <a:sym typeface="Georgia"/>
                            </a:rPr>
                            <m:t>4</m:t>
                          </m:r>
                          <m:r>
                            <a:rPr lang="en-US" sz="2400" b="0" i="1" smtClean="0">
                              <a:latin typeface="Cambria Math"/>
                              <a:ea typeface="Georgia"/>
                              <a:cs typeface="Georgia"/>
                              <a:sym typeface="Georgia"/>
                            </a:rPr>
                            <m:t>, </m:t>
                          </m:r>
                          <m:r>
                            <a:rPr lang="en-US" sz="2400" i="1">
                              <a:latin typeface="Cambria Math"/>
                              <a:ea typeface="Georgia"/>
                              <a:cs typeface="Georgia"/>
                              <a:sym typeface="Georgia"/>
                            </a:rPr>
                            <m:t>4</m:t>
                          </m:r>
                          <m:r>
                            <a:rPr lang="en-US" sz="2400" b="0" i="1" smtClean="0">
                              <a:latin typeface="Cambria Math"/>
                              <a:ea typeface="Georgia"/>
                              <a:cs typeface="Georgia"/>
                              <a:sym typeface="Georgia"/>
                            </a:rPr>
                            <m:t>, </m:t>
                          </m:r>
                          <m:r>
                            <a:rPr lang="en-US" sz="2400" i="1">
                              <a:latin typeface="Cambria Math"/>
                              <a:ea typeface="Georgia"/>
                              <a:cs typeface="Georgia"/>
                              <a:sym typeface="Georgia"/>
                            </a:rPr>
                            <m:t>22</m:t>
                          </m:r>
                          <m:r>
                            <a:rPr lang="en-US" sz="2400" b="0" i="1" smtClean="0">
                              <a:latin typeface="Cambria Math"/>
                              <a:ea typeface="Georgia"/>
                              <a:cs typeface="Georgia"/>
                              <a:sym typeface="Georgia"/>
                            </a:rPr>
                            <m:t>, </m:t>
                          </m:r>
                          <m:r>
                            <a:rPr lang="en-US" sz="2400" i="1">
                              <a:latin typeface="Cambria Math"/>
                              <a:ea typeface="Georgia"/>
                              <a:cs typeface="Georgia"/>
                              <a:sym typeface="Georgia"/>
                            </a:rPr>
                            <m:t>8</m:t>
                          </m:r>
                          <m:r>
                            <a:rPr lang="en-US" sz="2400" b="0" i="1" smtClean="0">
                              <a:latin typeface="Cambria Math"/>
                              <a:ea typeface="Georgia"/>
                              <a:cs typeface="Georgia"/>
                              <a:sym typeface="Georgia"/>
                            </a:rPr>
                            <m:t>, 8, 2, 8</m:t>
                          </m:r>
                        </m:e>
                      </m:d>
                      <m:r>
                        <a:rPr lang="en-US" sz="2400" b="0" i="1" smtClean="0">
                          <a:latin typeface="Cambria Math"/>
                          <a:ea typeface="Georgia"/>
                          <a:cs typeface="Georgia"/>
                          <a:sym typeface="Georgia"/>
                        </a:rPr>
                        <m:t>                         </m:t>
                      </m:r>
                    </m:oMath>
                  </m:oMathPara>
                </a14:m>
                <a:endParaRPr lang="en-US" sz="2800" b="0" i="1" dirty="0" smtClean="0">
                  <a:latin typeface="Cambria Math"/>
                  <a:ea typeface="Georgia"/>
                  <a:cs typeface="Georgia"/>
                  <a:sym typeface="Georgia"/>
                </a:endParaRPr>
              </a:p>
              <a:p>
                <a:pPr lvl="0">
                  <a:buSzPct val="100000"/>
                </a:pPr>
                <a14:m>
                  <m:oMathPara xmlns:m="http://schemas.openxmlformats.org/officeDocument/2006/math">
                    <m:oMathParaPr>
                      <m:jc m:val="centerGroup"/>
                    </m:oMathParaPr>
                    <m:oMath xmlns:m="http://schemas.openxmlformats.org/officeDocument/2006/math">
                      <m:r>
                        <a:rPr lang="en-US" sz="2800" b="0" i="1" smtClean="0">
                          <a:latin typeface="Cambria Math"/>
                          <a:ea typeface="Georgia"/>
                          <a:cs typeface="Georgia"/>
                          <a:sym typeface="Georgia"/>
                        </a:rPr>
                        <m:t>                         </m:t>
                      </m:r>
                    </m:oMath>
                  </m:oMathPara>
                </a14:m>
                <a:endParaRPr lang="en-US" sz="2800" dirty="0" smtClean="0">
                  <a:latin typeface="Georgia"/>
                  <a:ea typeface="Georgia"/>
                  <a:cs typeface="Georgia"/>
                  <a:sym typeface="Georgia"/>
                </a:endParaRPr>
              </a:p>
              <a:p>
                <a:pPr lvl="0">
                  <a:buSzPct val="100000"/>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𝑀𝑒𝑑𝑖𝑎𝑛</m:t>
                      </m:r>
                      <m:r>
                        <a:rPr lang="en-US" sz="2400" i="1">
                          <a:latin typeface="Cambria Math"/>
                          <a:ea typeface="Georgia"/>
                          <a:cs typeface="Georgia"/>
                          <a:sym typeface="Georgia"/>
                        </a:rPr>
                        <m:t> </m:t>
                      </m:r>
                      <m:r>
                        <a:rPr lang="en-US" sz="2400" i="1">
                          <a:latin typeface="Cambria Math"/>
                          <a:ea typeface="Georgia"/>
                          <a:cs typeface="Georgia"/>
                          <a:sym typeface="Georgia"/>
                        </a:rPr>
                        <m:t>𝐷𝑒𝑙𝑎𝑦</m:t>
                      </m:r>
                      <m:r>
                        <a:rPr lang="en-US" sz="2400" i="1">
                          <a:latin typeface="Cambria Math"/>
                          <a:ea typeface="Georgia"/>
                          <a:cs typeface="Georgia"/>
                          <a:sym typeface="Georgia"/>
                        </a:rPr>
                        <m:t>=[</m:t>
                      </m:r>
                      <m:r>
                        <a:rPr lang="en-US" sz="2400" b="0" i="1" smtClean="0">
                          <a:latin typeface="Cambria Math"/>
                          <a:ea typeface="Georgia"/>
                          <a:cs typeface="Georgia"/>
                          <a:sym typeface="Georgia"/>
                        </a:rPr>
                        <m:t>2</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4</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4</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4</m:t>
                      </m:r>
                      <m:r>
                        <a:rPr lang="en-US" sz="2400" b="0" i="1" smtClean="0">
                          <a:latin typeface="Cambria Math"/>
                          <a:ea typeface="Georgia"/>
                          <a:cs typeface="Georgia"/>
                          <a:sym typeface="Georgia"/>
                        </a:rPr>
                        <m:t>, </m:t>
                      </m:r>
                      <m:r>
                        <a:rPr lang="en-US" sz="2400" b="0" i="1" smtClean="0">
                          <a:solidFill>
                            <a:schemeClr val="tx1"/>
                          </a:solidFill>
                          <a:latin typeface="Cambria Math"/>
                          <a:ea typeface="Georgia"/>
                          <a:cs typeface="Georgia"/>
                          <a:sym typeface="Georgia"/>
                        </a:rPr>
                        <m:t>6</m:t>
                      </m:r>
                      <m:r>
                        <a:rPr lang="en-US" sz="2400" b="0" i="1" smtClean="0">
                          <a:solidFill>
                            <a:schemeClr val="tx1"/>
                          </a:solidFill>
                          <a:latin typeface="Cambria Math"/>
                          <a:ea typeface="Georgia"/>
                          <a:cs typeface="Georgia"/>
                          <a:sym typeface="Georgia"/>
                        </a:rPr>
                        <m:t>, </m:t>
                      </m:r>
                      <m:r>
                        <a:rPr lang="en-US" sz="2400" b="0" i="1" smtClean="0">
                          <a:solidFill>
                            <a:schemeClr val="accent5"/>
                          </a:solidFill>
                          <a:latin typeface="Cambria Math"/>
                          <a:ea typeface="Georgia"/>
                          <a:cs typeface="Georgia"/>
                          <a:sym typeface="Georgia"/>
                        </a:rPr>
                        <m:t>8</m:t>
                      </m:r>
                      <m:r>
                        <a:rPr lang="en-US" sz="2400" b="0" i="1" smtClean="0">
                          <a:solidFill>
                            <a:schemeClr val="tx1"/>
                          </a:solidFill>
                          <a:latin typeface="Cambria Math"/>
                          <a:ea typeface="Georgia"/>
                          <a:cs typeface="Georgia"/>
                          <a:sym typeface="Georgia"/>
                        </a:rPr>
                        <m:t>, </m:t>
                      </m:r>
                      <m:r>
                        <a:rPr lang="en-US" sz="2400" b="0" i="1" smtClean="0">
                          <a:solidFill>
                            <a:schemeClr val="tx1"/>
                          </a:solidFill>
                          <a:latin typeface="Cambria Math"/>
                          <a:ea typeface="Georgia"/>
                          <a:cs typeface="Georgia"/>
                          <a:sym typeface="Georgia"/>
                        </a:rPr>
                        <m:t>8</m:t>
                      </m:r>
                      <m:r>
                        <a:rPr lang="en-US" sz="2400" b="0" i="1" smtClean="0">
                          <a:solidFill>
                            <a:schemeClr val="tx1"/>
                          </a:solidFill>
                          <a:latin typeface="Cambria Math"/>
                          <a:ea typeface="Georgia"/>
                          <a:cs typeface="Georgia"/>
                          <a:sym typeface="Georgia"/>
                        </a:rPr>
                        <m:t>, </m:t>
                      </m:r>
                      <m:r>
                        <a:rPr lang="en-US" sz="2400" b="0" i="1" smtClean="0">
                          <a:solidFill>
                            <a:schemeClr val="tx1"/>
                          </a:solidFill>
                          <a:latin typeface="Cambria Math"/>
                          <a:ea typeface="Georgia"/>
                          <a:cs typeface="Georgia"/>
                          <a:sym typeface="Georgia"/>
                        </a:rPr>
                        <m:t>8</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12</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18</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22</m:t>
                      </m:r>
                      <m:r>
                        <a:rPr lang="en-US" sz="2400" i="1">
                          <a:latin typeface="Cambria Math"/>
                          <a:ea typeface="Georgia"/>
                          <a:cs typeface="Georgia"/>
                          <a:sym typeface="Georgia"/>
                        </a:rPr>
                        <m:t>]</m:t>
                      </m:r>
                      <m:box>
                        <m:boxPr>
                          <m:ctrlPr>
                            <a:rPr lang="ar-AE" sz="2400" i="1">
                              <a:latin typeface="Cambria Math" charset="0"/>
                              <a:ea typeface="Georgia"/>
                              <a:cs typeface="Georgia"/>
                              <a:sym typeface="Georgia"/>
                            </a:rPr>
                          </m:ctrlPr>
                        </m:boxPr>
                        <m:e>
                          <m:r>
                            <a:rPr lang="ar-AE" sz="2400" i="1">
                              <a:latin typeface="Cambria Math"/>
                              <a:ea typeface="Georgia"/>
                              <a:cs typeface="Georgia"/>
                              <a:sym typeface="Georgia"/>
                            </a:rPr>
                            <m:t>=</m:t>
                          </m:r>
                          <m:r>
                            <a:rPr lang="en-US" sz="2400" b="0" i="1" smtClean="0">
                              <a:latin typeface="Cambria Math"/>
                              <a:ea typeface="Georgia"/>
                              <a:cs typeface="Georgia"/>
                              <a:sym typeface="Georgia"/>
                            </a:rPr>
                            <m:t>8</m:t>
                          </m:r>
                          <m:r>
                            <a:rPr lang="en-US" sz="2400" i="1">
                              <a:latin typeface="Cambria Math"/>
                              <a:ea typeface="Georgia"/>
                              <a:cs typeface="Georgia"/>
                              <a:sym typeface="Georgia"/>
                            </a:rPr>
                            <m:t> </m:t>
                          </m:r>
                          <m:r>
                            <a:rPr lang="en-US" sz="2400" i="1">
                              <a:latin typeface="Cambria Math"/>
                              <a:ea typeface="Georgia"/>
                              <a:cs typeface="Georgia"/>
                              <a:sym typeface="Georgia"/>
                            </a:rPr>
                            <m:t>𝑀𝑖𝑛𝑢𝑡𝑒𝑠</m:t>
                          </m:r>
                        </m:e>
                      </m:box>
                    </m:oMath>
                  </m:oMathPara>
                </a14:m>
                <a:endParaRPr lang="ar-AE" sz="2800" dirty="0">
                  <a:latin typeface="Georgia"/>
                  <a:ea typeface="Georgia"/>
                  <a:cs typeface="Georgia"/>
                  <a:sym typeface="Georgia"/>
                </a:endParaRPr>
              </a:p>
              <a:p>
                <a:pPr marL="203200" marR="0" lvl="0" indent="-256540" algn="l" rtl="0">
                  <a:spcBef>
                    <a:spcPts val="0"/>
                  </a:spcBef>
                  <a:buSzPct val="100000"/>
                  <a:buFont typeface="Georgia"/>
                  <a:buChar char="‣"/>
                </a:pPr>
                <a:endParaRPr lang="ar-AE"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Using our Example, we could describe the delays that weekend by saying that there was a median delay of 8 minutes.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Like the mean, the median is also useful for describing the typical value of a variable.</a:t>
                </a:r>
              </a:p>
            </p:txBody>
          </p:sp>
        </mc:Choice>
        <mc:Fallback xmlns="">
          <p:sp>
            <p:nvSpPr>
              <p:cNvPr id="288" name="Shape 288"/>
              <p:cNvSpPr txBox="1">
                <a:spLocks noGrp="1" noRot="1" noChangeAspect="1" noMove="1" noResize="1" noEditPoints="1" noAdjustHandles="1" noChangeArrowheads="1" noChangeShapeType="1" noTextEdit="1"/>
              </p:cNvSpPr>
              <p:nvPr>
                <p:ph type="body" idx="1"/>
              </p:nvPr>
            </p:nvSpPr>
            <p:spPr>
              <a:xfrm>
                <a:off x="635006" y="1292775"/>
                <a:ext cx="11734800" cy="3809999"/>
              </a:xfrm>
              <a:prstGeom prst="rect">
                <a:avLst/>
              </a:prstGeom>
              <a:blipFill rotWithShape="1">
                <a:blip r:embed="rId3"/>
                <a:stretch>
                  <a:fillRect l="-1506" r="-1610" b="-59360"/>
                </a:stretch>
              </a:blipFill>
              <a:ln>
                <a:noFill/>
              </a:ln>
            </p:spPr>
            <p:txBody>
              <a:bodyPr/>
              <a:lstStyle/>
              <a:p>
                <a:r>
                  <a:rPr lang="en-US">
                    <a:noFill/>
                  </a:rPr>
                  <a:t> </a:t>
                </a:r>
              </a:p>
            </p:txBody>
          </p:sp>
        </mc:Fallback>
      </mc:AlternateContent>
      <p:sp>
        <p:nvSpPr>
          <p:cNvPr id="289" name="Shape 2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MEDIAN</a:t>
            </a:r>
            <a:endParaRPr lang="en-US" sz="3200" b="1" dirty="0">
              <a:latin typeface="Oswald"/>
              <a:ea typeface="Oswald"/>
              <a:cs typeface="Oswald"/>
              <a:sym typeface="Oswald"/>
            </a:endParaRPr>
          </a:p>
        </p:txBody>
      </p:sp>
    </p:spTree>
    <p:extLst>
      <p:ext uri="{BB962C8B-B14F-4D97-AF65-F5344CB8AC3E}">
        <p14:creationId xmlns:p14="http://schemas.microsoft.com/office/powerpoint/2010/main" val="1339394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8" name="Shape 28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lang="en-US" sz="2800" dirty="0" smtClean="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The </a:t>
                </a:r>
                <a:r>
                  <a:rPr lang="en-US" sz="2800" b="1" dirty="0">
                    <a:latin typeface="Georgia"/>
                    <a:ea typeface="Georgia"/>
                    <a:cs typeface="Georgia"/>
                    <a:sym typeface="Georgia"/>
                  </a:rPr>
                  <a:t>mode</a:t>
                </a:r>
                <a:r>
                  <a:rPr lang="en-US" sz="2800" dirty="0">
                    <a:latin typeface="Georgia"/>
                    <a:ea typeface="Georgia"/>
                    <a:cs typeface="Georgia"/>
                    <a:sym typeface="Georgia"/>
                  </a:rPr>
                  <a:t> is the value that occurs most often within a set</a:t>
                </a:r>
                <a:r>
                  <a:rPr lang="en-US" sz="2800" dirty="0" smtClean="0">
                    <a:latin typeface="Georgia"/>
                    <a:ea typeface="Georgia"/>
                    <a:cs typeface="Georgia"/>
                    <a:sym typeface="Georgia"/>
                  </a:rPr>
                  <a:t>. If there are multiple values that tie for the most frequent, all of them are modes.</a:t>
                </a: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lvl="0">
                  <a:buSzPct val="100000"/>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𝑀</m:t>
                      </m:r>
                      <m:r>
                        <a:rPr lang="en-US" sz="2400" b="0" i="1" smtClean="0">
                          <a:latin typeface="Cambria Math"/>
                          <a:ea typeface="Georgia"/>
                          <a:cs typeface="Georgia"/>
                          <a:sym typeface="Georgia"/>
                        </a:rPr>
                        <m:t>𝑜𝑑𝑒</m:t>
                      </m:r>
                      <m:r>
                        <a:rPr lang="en-US" sz="2400" i="1">
                          <a:latin typeface="Cambria Math"/>
                          <a:ea typeface="Georgia"/>
                          <a:cs typeface="Georgia"/>
                          <a:sym typeface="Georgia"/>
                        </a:rPr>
                        <m:t> </m:t>
                      </m:r>
                      <m:r>
                        <a:rPr lang="en-US" sz="2400" i="1">
                          <a:latin typeface="Cambria Math"/>
                          <a:ea typeface="Georgia"/>
                          <a:cs typeface="Georgia"/>
                          <a:sym typeface="Georgia"/>
                        </a:rPr>
                        <m:t>𝐷𝑒𝑙𝑎𝑦</m:t>
                      </m:r>
                      <m:r>
                        <a:rPr lang="en-US" sz="2400" b="0" i="1" smtClean="0">
                          <a:latin typeface="Cambria Math"/>
                          <a:ea typeface="Georgia"/>
                          <a:cs typeface="Georgia"/>
                          <a:sym typeface="Georgia"/>
                        </a:rPr>
                        <m:t>=</m:t>
                      </m:r>
                      <m:d>
                        <m:dPr>
                          <m:begChr m:val="["/>
                          <m:endChr m:val="]"/>
                          <m:ctrlPr>
                            <a:rPr lang="en-US" sz="2400" i="1">
                              <a:latin typeface="Cambria Math" charset="0"/>
                              <a:ea typeface="Georgia"/>
                              <a:cs typeface="Georgia"/>
                              <a:sym typeface="Georgia"/>
                            </a:rPr>
                          </m:ctrlPr>
                        </m:dPr>
                        <m:e>
                          <m:r>
                            <a:rPr lang="en-US" sz="2400" i="1">
                              <a:latin typeface="Cambria Math"/>
                              <a:ea typeface="Georgia"/>
                              <a:cs typeface="Georgia"/>
                              <a:sym typeface="Georgia"/>
                            </a:rPr>
                            <m:t>6</m:t>
                          </m:r>
                          <m:r>
                            <a:rPr lang="en-US" sz="2400" i="1">
                              <a:latin typeface="Cambria Math"/>
                              <a:ea typeface="Georgia"/>
                              <a:cs typeface="Georgia"/>
                              <a:sym typeface="Georgia"/>
                            </a:rPr>
                            <m:t>, </m:t>
                          </m:r>
                          <m:r>
                            <a:rPr lang="en-US" sz="2400" i="1">
                              <a:latin typeface="Cambria Math"/>
                              <a:ea typeface="Georgia"/>
                              <a:cs typeface="Georgia"/>
                              <a:sym typeface="Georgia"/>
                            </a:rPr>
                            <m:t>18</m:t>
                          </m:r>
                          <m:r>
                            <a:rPr lang="en-US" sz="2400" i="1">
                              <a:latin typeface="Cambria Math"/>
                              <a:ea typeface="Georgia"/>
                              <a:cs typeface="Georgia"/>
                              <a:sym typeface="Georgia"/>
                            </a:rPr>
                            <m:t>, </m:t>
                          </m:r>
                          <m:r>
                            <a:rPr lang="en-US" sz="2400" i="1" smtClean="0">
                              <a:solidFill>
                                <a:schemeClr val="accent5"/>
                              </a:solidFill>
                              <a:latin typeface="Cambria Math"/>
                              <a:ea typeface="Georgia"/>
                              <a:cs typeface="Georgia"/>
                              <a:sym typeface="Georgia"/>
                            </a:rPr>
                            <m:t>4</m:t>
                          </m:r>
                          <m:r>
                            <a:rPr lang="en-US" sz="2400" i="1">
                              <a:latin typeface="Cambria Math"/>
                              <a:ea typeface="Georgia"/>
                              <a:cs typeface="Georgia"/>
                              <a:sym typeface="Georgia"/>
                            </a:rPr>
                            <m:t>, </m:t>
                          </m:r>
                          <m:r>
                            <a:rPr lang="en-US" sz="2400" i="1">
                              <a:latin typeface="Cambria Math"/>
                              <a:ea typeface="Georgia"/>
                              <a:cs typeface="Georgia"/>
                              <a:sym typeface="Georgia"/>
                            </a:rPr>
                            <m:t>12</m:t>
                          </m:r>
                          <m:r>
                            <a:rPr lang="en-US" sz="2400" i="1">
                              <a:latin typeface="Cambria Math"/>
                              <a:ea typeface="Georgia"/>
                              <a:cs typeface="Georgia"/>
                              <a:sym typeface="Georgia"/>
                            </a:rPr>
                            <m:t>, </m:t>
                          </m:r>
                          <m:r>
                            <a:rPr lang="en-US" sz="2400" i="1" smtClean="0">
                              <a:solidFill>
                                <a:schemeClr val="accent5"/>
                              </a:solidFill>
                              <a:latin typeface="Cambria Math"/>
                              <a:ea typeface="Georgia"/>
                              <a:cs typeface="Georgia"/>
                              <a:sym typeface="Georgia"/>
                            </a:rPr>
                            <m:t>4</m:t>
                          </m:r>
                          <m:r>
                            <a:rPr lang="en-US" sz="2400" i="1">
                              <a:latin typeface="Cambria Math"/>
                              <a:ea typeface="Georgia"/>
                              <a:cs typeface="Georgia"/>
                              <a:sym typeface="Georgia"/>
                            </a:rPr>
                            <m:t>, </m:t>
                          </m:r>
                          <m:r>
                            <a:rPr lang="en-US" sz="2400" i="1" smtClean="0">
                              <a:solidFill>
                                <a:schemeClr val="accent5"/>
                              </a:solidFill>
                              <a:latin typeface="Cambria Math"/>
                              <a:ea typeface="Georgia"/>
                              <a:cs typeface="Georgia"/>
                              <a:sym typeface="Georgia"/>
                            </a:rPr>
                            <m:t>4</m:t>
                          </m:r>
                          <m:r>
                            <a:rPr lang="en-US" sz="2400" i="1">
                              <a:latin typeface="Cambria Math"/>
                              <a:ea typeface="Georgia"/>
                              <a:cs typeface="Georgia"/>
                              <a:sym typeface="Georgia"/>
                            </a:rPr>
                            <m:t>, </m:t>
                          </m:r>
                          <m:r>
                            <a:rPr lang="en-US" sz="2400" i="1">
                              <a:latin typeface="Cambria Math"/>
                              <a:ea typeface="Georgia"/>
                              <a:cs typeface="Georgia"/>
                              <a:sym typeface="Georgia"/>
                            </a:rPr>
                            <m:t>22</m:t>
                          </m:r>
                          <m:r>
                            <a:rPr lang="en-US" sz="2400" i="1">
                              <a:latin typeface="Cambria Math"/>
                              <a:ea typeface="Georgia"/>
                              <a:cs typeface="Georgia"/>
                              <a:sym typeface="Georgia"/>
                            </a:rPr>
                            <m:t>, </m:t>
                          </m:r>
                          <m:r>
                            <a:rPr lang="en-US" sz="2400" i="1" smtClean="0">
                              <a:solidFill>
                                <a:schemeClr val="accent5"/>
                              </a:solidFill>
                              <a:latin typeface="Cambria Math"/>
                              <a:ea typeface="Georgia"/>
                              <a:cs typeface="Georgia"/>
                              <a:sym typeface="Georgia"/>
                            </a:rPr>
                            <m:t>8</m:t>
                          </m:r>
                          <m:r>
                            <a:rPr lang="en-US" sz="2400" i="1">
                              <a:latin typeface="Cambria Math"/>
                              <a:ea typeface="Georgia"/>
                              <a:cs typeface="Georgia"/>
                              <a:sym typeface="Georgia"/>
                            </a:rPr>
                            <m:t>, </m:t>
                          </m:r>
                          <m:r>
                            <a:rPr lang="en-US" sz="2400" i="1" smtClean="0">
                              <a:solidFill>
                                <a:schemeClr val="accent5"/>
                              </a:solidFill>
                              <a:latin typeface="Cambria Math"/>
                              <a:ea typeface="Georgia"/>
                              <a:cs typeface="Georgia"/>
                              <a:sym typeface="Georgia"/>
                            </a:rPr>
                            <m:t>8</m:t>
                          </m:r>
                          <m:r>
                            <a:rPr lang="en-US" sz="2400" i="1">
                              <a:latin typeface="Cambria Math"/>
                              <a:ea typeface="Georgia"/>
                              <a:cs typeface="Georgia"/>
                              <a:sym typeface="Georgia"/>
                            </a:rPr>
                            <m:t>, </m:t>
                          </m:r>
                          <m:r>
                            <a:rPr lang="en-US" sz="2400" i="1">
                              <a:latin typeface="Cambria Math"/>
                              <a:ea typeface="Georgia"/>
                              <a:cs typeface="Georgia"/>
                              <a:sym typeface="Georgia"/>
                            </a:rPr>
                            <m:t>2</m:t>
                          </m:r>
                          <m:r>
                            <a:rPr lang="en-US" sz="2400" i="1">
                              <a:latin typeface="Cambria Math"/>
                              <a:ea typeface="Georgia"/>
                              <a:cs typeface="Georgia"/>
                              <a:sym typeface="Georgia"/>
                            </a:rPr>
                            <m:t>, </m:t>
                          </m:r>
                          <m:r>
                            <a:rPr lang="en-US" sz="2400" i="1" smtClean="0">
                              <a:solidFill>
                                <a:schemeClr val="accent5"/>
                              </a:solidFill>
                              <a:latin typeface="Cambria Math"/>
                              <a:ea typeface="Georgia"/>
                              <a:cs typeface="Georgia"/>
                              <a:sym typeface="Georgia"/>
                            </a:rPr>
                            <m:t>8</m:t>
                          </m:r>
                        </m:e>
                      </m:d>
                      <m:box>
                        <m:boxPr>
                          <m:ctrlPr>
                            <a:rPr lang="ar-AE" sz="2400" i="1">
                              <a:latin typeface="Cambria Math" charset="0"/>
                              <a:ea typeface="Georgia"/>
                              <a:cs typeface="Georgia"/>
                              <a:sym typeface="Georgia"/>
                            </a:rPr>
                          </m:ctrlPr>
                        </m:boxPr>
                        <m:e>
                          <m:r>
                            <a:rPr lang="ar-AE" sz="2400" i="1">
                              <a:latin typeface="Cambria Math"/>
                              <a:ea typeface="Georgia"/>
                              <a:cs typeface="Georgia"/>
                              <a:sym typeface="Georgia"/>
                            </a:rPr>
                            <m:t>=</m:t>
                          </m:r>
                          <m:r>
                            <a:rPr lang="en-US" sz="2400" b="0" i="1" smtClean="0">
                              <a:latin typeface="Cambria Math"/>
                              <a:ea typeface="Georgia"/>
                              <a:cs typeface="Georgia"/>
                              <a:sym typeface="Georgia"/>
                            </a:rPr>
                            <m:t>4</m:t>
                          </m:r>
                          <m:r>
                            <a:rPr lang="en-US" sz="2400" i="1">
                              <a:latin typeface="Cambria Math"/>
                              <a:ea typeface="Georgia"/>
                              <a:cs typeface="Georgia"/>
                              <a:sym typeface="Georgia"/>
                            </a:rPr>
                            <m:t> </m:t>
                          </m:r>
                          <m:r>
                            <a:rPr lang="en-US" sz="2400" i="1">
                              <a:latin typeface="Cambria Math"/>
                              <a:ea typeface="Georgia"/>
                              <a:cs typeface="Georgia"/>
                              <a:sym typeface="Georgia"/>
                            </a:rPr>
                            <m:t>𝑀𝑖𝑛𝑢𝑡𝑒𝑠</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𝑎𝑛𝑑</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8</m:t>
                          </m:r>
                          <m:r>
                            <a:rPr lang="en-US" sz="2400" b="0" i="1" smtClean="0">
                              <a:latin typeface="Cambria Math"/>
                              <a:ea typeface="Georgia"/>
                              <a:cs typeface="Georgia"/>
                              <a:sym typeface="Georgia"/>
                            </a:rPr>
                            <m:t> </m:t>
                          </m:r>
                          <m:r>
                            <a:rPr lang="en-US" sz="2400" b="0" i="1" smtClean="0">
                              <a:latin typeface="Cambria Math"/>
                              <a:ea typeface="Georgia"/>
                              <a:cs typeface="Georgia"/>
                              <a:sym typeface="Georgia"/>
                            </a:rPr>
                            <m:t>𝑀𝑖𝑛𝑢𝑡𝑒𝑠</m:t>
                          </m:r>
                        </m:e>
                      </m:box>
                    </m:oMath>
                  </m:oMathPara>
                </a14:m>
                <a:endParaRPr lang="ar-AE" sz="2400" dirty="0">
                  <a:latin typeface="Georgia"/>
                  <a:ea typeface="Georgia"/>
                  <a:cs typeface="Georgia"/>
                  <a:sym typeface="Georgia"/>
                </a:endParaRPr>
              </a:p>
              <a:p>
                <a:pPr marL="203200" marR="0" lvl="0" indent="-256540" algn="l" rtl="0">
                  <a:spcBef>
                    <a:spcPts val="0"/>
                  </a:spcBef>
                  <a:buSzPct val="100000"/>
                  <a:buFont typeface="Georgia"/>
                  <a:buChar char="‣"/>
                </a:pPr>
                <a:endParaRPr lang="ar-AE"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Using our Example, we could describe the delays that weekend by saying that there was a mode delay of 4 minutes and 8 minutes.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 mode is useful for describing the most frequent value for a variable.</a:t>
                </a:r>
              </a:p>
            </p:txBody>
          </p:sp>
        </mc:Choice>
        <mc:Fallback xmlns="">
          <p:sp>
            <p:nvSpPr>
              <p:cNvPr id="288" name="Shape 288"/>
              <p:cNvSpPr txBox="1">
                <a:spLocks noGrp="1" noRot="1" noChangeAspect="1" noMove="1" noResize="1" noEditPoints="1" noAdjustHandles="1" noChangeArrowheads="1" noChangeShapeType="1" noTextEdit="1"/>
              </p:cNvSpPr>
              <p:nvPr>
                <p:ph type="body" idx="1"/>
              </p:nvPr>
            </p:nvSpPr>
            <p:spPr>
              <a:xfrm>
                <a:off x="635006" y="1292775"/>
                <a:ext cx="11734800" cy="3809999"/>
              </a:xfrm>
              <a:prstGeom prst="rect">
                <a:avLst/>
              </a:prstGeom>
              <a:blipFill rotWithShape="1">
                <a:blip r:embed="rId3"/>
                <a:stretch>
                  <a:fillRect l="-1506" r="-1610" b="-16160"/>
                </a:stretch>
              </a:blipFill>
              <a:ln>
                <a:noFill/>
              </a:ln>
            </p:spPr>
            <p:txBody>
              <a:bodyPr/>
              <a:lstStyle/>
              <a:p>
                <a:r>
                  <a:rPr lang="en-US">
                    <a:noFill/>
                  </a:rPr>
                  <a:t> </a:t>
                </a:r>
              </a:p>
            </p:txBody>
          </p:sp>
        </mc:Fallback>
      </mc:AlternateContent>
      <p:sp>
        <p:nvSpPr>
          <p:cNvPr id="289" name="Shape 2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MODE</a:t>
            </a:r>
            <a:endParaRPr lang="en-US" sz="3200" b="1" dirty="0">
              <a:latin typeface="Oswald"/>
              <a:ea typeface="Oswald"/>
              <a:cs typeface="Oswald"/>
              <a:sym typeface="Oswald"/>
            </a:endParaRPr>
          </a:p>
        </p:txBody>
      </p:sp>
    </p:spTree>
    <p:extLst>
      <p:ext uri="{BB962C8B-B14F-4D97-AF65-F5344CB8AC3E}">
        <p14:creationId xmlns:p14="http://schemas.microsoft.com/office/powerpoint/2010/main" val="1800830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8" name="Shape 28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lang="en-US" sz="2800" dirty="0" smtClean="0">
                  <a:latin typeface="Georgia"/>
                  <a:ea typeface="Georgia"/>
                  <a:cs typeface="Georgia"/>
                  <a:sym typeface="Georgia"/>
                </a:endParaRPr>
              </a:p>
              <a:p>
                <a:pPr marL="203200" lvl="0" indent="-256540">
                  <a:buSzPct val="100000"/>
                  <a:buFont typeface="Georgia"/>
                  <a:buChar char="‣"/>
                </a:pPr>
                <a:r>
                  <a:rPr lang="en-US" sz="2800" dirty="0">
                    <a:latin typeface="Georgia"/>
                    <a:ea typeface="Georgia"/>
                    <a:cs typeface="Georgia"/>
                    <a:sym typeface="Georgia"/>
                  </a:rPr>
                  <a:t>The </a:t>
                </a:r>
                <a:r>
                  <a:rPr lang="en-US" sz="2800" b="1" dirty="0" smtClean="0">
                    <a:latin typeface="Georgia"/>
                    <a:ea typeface="Georgia"/>
                    <a:cs typeface="Georgia"/>
                    <a:sym typeface="Georgia"/>
                  </a:rPr>
                  <a:t>minimum</a:t>
                </a:r>
                <a:r>
                  <a:rPr lang="en-US" sz="2800" dirty="0" smtClean="0">
                    <a:latin typeface="Georgia"/>
                    <a:ea typeface="Georgia"/>
                    <a:cs typeface="Georgia"/>
                    <a:sym typeface="Georgia"/>
                  </a:rPr>
                  <a:t> (min) is the lowest value in a set while the </a:t>
                </a:r>
                <a:r>
                  <a:rPr lang="en-US" sz="2800" b="1" dirty="0" smtClean="0">
                    <a:latin typeface="Georgia"/>
                    <a:ea typeface="Georgia"/>
                    <a:cs typeface="Georgia"/>
                    <a:sym typeface="Georgia"/>
                  </a:rPr>
                  <a:t>maximum </a:t>
                </a:r>
                <a:r>
                  <a:rPr lang="en-US" sz="2800" dirty="0" smtClean="0">
                    <a:latin typeface="Georgia"/>
                    <a:ea typeface="Georgia"/>
                    <a:cs typeface="Georgia"/>
                    <a:sym typeface="Georgia"/>
                  </a:rPr>
                  <a:t>(max) is the highest value. These are known as the </a:t>
                </a:r>
                <a:r>
                  <a:rPr lang="en-US" sz="2800" b="1" dirty="0" smtClean="0">
                    <a:latin typeface="Georgia"/>
                    <a:ea typeface="Georgia"/>
                    <a:cs typeface="Georgia"/>
                    <a:sym typeface="Georgia"/>
                  </a:rPr>
                  <a:t>extremes</a:t>
                </a:r>
                <a:r>
                  <a:rPr lang="en-US" sz="2800" dirty="0" smtClean="0">
                    <a:latin typeface="Georgia"/>
                    <a:ea typeface="Georgia"/>
                    <a:cs typeface="Georgia"/>
                    <a:sym typeface="Georgia"/>
                  </a:rPr>
                  <a:t> of the set.</a:t>
                </a:r>
              </a:p>
              <a:p>
                <a:pPr marL="203200" lvl="0" indent="-256540">
                  <a:buSzPct val="100000"/>
                  <a:buFont typeface="Georgia"/>
                  <a:buChar char="‣"/>
                </a:pPr>
                <a:endParaRPr lang="en-US" sz="2800" dirty="0" smtClean="0">
                  <a:latin typeface="Georgia"/>
                  <a:ea typeface="Georgia"/>
                  <a:cs typeface="Georgia"/>
                  <a:sym typeface="Georgia"/>
                </a:endParaRPr>
              </a:p>
              <a:p>
                <a:pPr marL="203200" lvl="0" indent="-256540">
                  <a:buSzPct val="100000"/>
                  <a:buFont typeface="Georgia"/>
                  <a:buChar char="‣"/>
                </a:pPr>
                <a:r>
                  <a:rPr lang="en-US" sz="2800" dirty="0" smtClean="0">
                    <a:latin typeface="Georgia"/>
                    <a:ea typeface="Georgia"/>
                    <a:cs typeface="Georgia"/>
                    <a:sym typeface="Georgia"/>
                  </a:rPr>
                  <a:t>The </a:t>
                </a:r>
                <a:r>
                  <a:rPr lang="en-US" sz="2800" b="1" dirty="0" smtClean="0">
                    <a:latin typeface="Georgia"/>
                    <a:ea typeface="Georgia"/>
                    <a:cs typeface="Georgia"/>
                    <a:sym typeface="Georgia"/>
                  </a:rPr>
                  <a:t>range </a:t>
                </a:r>
                <a:r>
                  <a:rPr lang="en-US" sz="2800" dirty="0" smtClean="0">
                    <a:latin typeface="Georgia"/>
                    <a:ea typeface="Georgia"/>
                    <a:cs typeface="Georgia"/>
                    <a:sym typeface="Georgia"/>
                  </a:rPr>
                  <a:t>is defined as the maximum minus the minimum or the difference between the extremes.</a:t>
                </a:r>
                <a:endParaRPr lang="en-US" sz="2800" b="1"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lvl="0" algn="ctr">
                  <a:buSzPct val="100000"/>
                </a:pPr>
                <a14:m>
                  <m:oMath xmlns:m="http://schemas.openxmlformats.org/officeDocument/2006/math">
                    <m:r>
                      <a:rPr lang="en-US" sz="2400" b="0" i="1" smtClean="0">
                        <a:latin typeface="Cambria Math"/>
                        <a:ea typeface="Georgia"/>
                        <a:cs typeface="Georgia"/>
                        <a:sym typeface="Georgia"/>
                      </a:rPr>
                      <m:t>𝑅𝑎𝑛𝑔𝑒</m:t>
                    </m:r>
                    <m:r>
                      <a:rPr lang="en-US" sz="2400" i="1">
                        <a:latin typeface="Cambria Math"/>
                        <a:ea typeface="Georgia"/>
                        <a:cs typeface="Georgia"/>
                        <a:sym typeface="Georgia"/>
                      </a:rPr>
                      <m:t> </m:t>
                    </m:r>
                    <m:r>
                      <a:rPr lang="en-US" sz="2400" i="1">
                        <a:latin typeface="Cambria Math"/>
                        <a:ea typeface="Georgia"/>
                        <a:cs typeface="Georgia"/>
                        <a:sym typeface="Georgia"/>
                      </a:rPr>
                      <m:t>𝐷𝑒𝑙𝑎𝑦</m:t>
                    </m:r>
                    <m:r>
                      <a:rPr lang="en-US" sz="2400" i="1">
                        <a:latin typeface="Cambria Math"/>
                        <a:ea typeface="Georgia"/>
                        <a:cs typeface="Georgia"/>
                        <a:sym typeface="Georgia"/>
                      </a:rPr>
                      <m:t>=</m:t>
                    </m:r>
                    <m:d>
                      <m:dPr>
                        <m:begChr m:val="["/>
                        <m:endChr m:val="]"/>
                        <m:ctrlPr>
                          <a:rPr lang="en-US" sz="2400" i="1">
                            <a:latin typeface="Cambria Math" charset="0"/>
                            <a:ea typeface="Georgia"/>
                            <a:cs typeface="Georgia"/>
                            <a:sym typeface="Georgia"/>
                          </a:rPr>
                        </m:ctrlPr>
                      </m:dPr>
                      <m:e>
                        <m:r>
                          <a:rPr lang="en-US" sz="2400" i="1">
                            <a:latin typeface="Cambria Math"/>
                            <a:ea typeface="Georgia"/>
                            <a:cs typeface="Georgia"/>
                            <a:sym typeface="Georgia"/>
                          </a:rPr>
                          <m:t>6, 18</m:t>
                        </m:r>
                        <m:r>
                          <a:rPr lang="en-US" sz="2400" i="1" smtClean="0">
                            <a:solidFill>
                              <a:schemeClr val="tx1"/>
                            </a:solidFill>
                            <a:latin typeface="Cambria Math"/>
                            <a:ea typeface="Georgia"/>
                            <a:cs typeface="Georgia"/>
                            <a:sym typeface="Georgia"/>
                          </a:rPr>
                          <m:t>, </m:t>
                        </m:r>
                        <m:r>
                          <a:rPr lang="en-US" sz="2400" i="1">
                            <a:solidFill>
                              <a:schemeClr val="tx1"/>
                            </a:solidFill>
                            <a:latin typeface="Cambria Math"/>
                            <a:ea typeface="Georgia"/>
                            <a:cs typeface="Georgia"/>
                            <a:sym typeface="Georgia"/>
                          </a:rPr>
                          <m:t>4, 12, 4, 4, </m:t>
                        </m:r>
                        <m:r>
                          <a:rPr lang="en-US" sz="2400" i="1" smtClean="0">
                            <a:solidFill>
                              <a:schemeClr val="accent5"/>
                            </a:solidFill>
                            <a:latin typeface="Cambria Math"/>
                            <a:ea typeface="Georgia"/>
                            <a:cs typeface="Georgia"/>
                            <a:sym typeface="Georgia"/>
                          </a:rPr>
                          <m:t>22</m:t>
                        </m:r>
                        <m:r>
                          <a:rPr lang="en-US" sz="2400" i="1">
                            <a:solidFill>
                              <a:schemeClr val="tx1"/>
                            </a:solidFill>
                            <a:latin typeface="Cambria Math"/>
                            <a:ea typeface="Georgia"/>
                            <a:cs typeface="Georgia"/>
                            <a:sym typeface="Georgia"/>
                          </a:rPr>
                          <m:t>, 8, 8, </m:t>
                        </m:r>
                        <m:r>
                          <a:rPr lang="en-US" sz="2400" i="1" smtClean="0">
                            <a:solidFill>
                              <a:schemeClr val="accent5"/>
                            </a:solidFill>
                            <a:latin typeface="Cambria Math"/>
                            <a:ea typeface="Georgia"/>
                            <a:cs typeface="Georgia"/>
                            <a:sym typeface="Georgia"/>
                          </a:rPr>
                          <m:t>2</m:t>
                        </m:r>
                        <m:r>
                          <a:rPr lang="en-US" sz="2400" i="1">
                            <a:solidFill>
                              <a:schemeClr val="tx1"/>
                            </a:solidFill>
                            <a:latin typeface="Cambria Math"/>
                            <a:ea typeface="Georgia"/>
                            <a:cs typeface="Georgia"/>
                            <a:sym typeface="Georgia"/>
                          </a:rPr>
                          <m:t>, 8</m:t>
                        </m:r>
                      </m:e>
                    </m:d>
                    <m:r>
                      <a:rPr lang="en-US" sz="2400" b="0" i="1" smtClean="0">
                        <a:latin typeface="Cambria Math"/>
                        <a:ea typeface="Georgia"/>
                        <a:cs typeface="Georgia"/>
                        <a:sym typeface="Georgia"/>
                      </a:rPr>
                      <m:t>=22 −2=20 </m:t>
                    </m:r>
                    <m:r>
                      <a:rPr lang="en-US" sz="2400" b="0" i="1" smtClean="0">
                        <a:latin typeface="Cambria Math"/>
                        <a:ea typeface="Georgia"/>
                        <a:cs typeface="Georgia"/>
                        <a:sym typeface="Georgia"/>
                      </a:rPr>
                      <m:t>𝑀𝑖𝑛𝑢𝑡𝑒𝑠</m:t>
                    </m:r>
                  </m:oMath>
                </a14:m>
                <a:r>
                  <a:rPr lang="en-US" sz="2400" dirty="0" smtClean="0">
                    <a:latin typeface="Georgia"/>
                    <a:ea typeface="Georgia"/>
                    <a:cs typeface="Georgia"/>
                    <a:sym typeface="Georgia"/>
                  </a:rPr>
                  <a:t> </a:t>
                </a:r>
              </a:p>
              <a:p>
                <a:pPr lvl="0">
                  <a:buSzPct val="100000"/>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Using our Example, we could describe the delays that weekend by saying the delays ranged from 2 to 22 minutes.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These statistics are useful for describing the spread of a variable.</a:t>
                </a:r>
              </a:p>
            </p:txBody>
          </p:sp>
        </mc:Choice>
        <mc:Fallback xmlns="">
          <p:sp>
            <p:nvSpPr>
              <p:cNvPr id="288" name="Shape 288"/>
              <p:cNvSpPr txBox="1">
                <a:spLocks noGrp="1" noRot="1" noChangeAspect="1" noMove="1" noResize="1" noEditPoints="1" noAdjustHandles="1" noChangeArrowheads="1" noChangeShapeType="1" noTextEdit="1"/>
              </p:cNvSpPr>
              <p:nvPr>
                <p:ph type="body" idx="1"/>
              </p:nvPr>
            </p:nvSpPr>
            <p:spPr>
              <a:xfrm>
                <a:off x="635006" y="1292775"/>
                <a:ext cx="11734800" cy="3809999"/>
              </a:xfrm>
              <a:prstGeom prst="rect">
                <a:avLst/>
              </a:prstGeom>
              <a:blipFill rotWithShape="1">
                <a:blip r:embed="rId3"/>
                <a:stretch>
                  <a:fillRect l="-1506" r="-1610" b="-49760"/>
                </a:stretch>
              </a:blipFill>
              <a:ln>
                <a:noFill/>
              </a:ln>
            </p:spPr>
            <p:txBody>
              <a:bodyPr/>
              <a:lstStyle/>
              <a:p>
                <a:r>
                  <a:rPr lang="en-US">
                    <a:noFill/>
                  </a:rPr>
                  <a:t> </a:t>
                </a:r>
              </a:p>
            </p:txBody>
          </p:sp>
        </mc:Fallback>
      </mc:AlternateContent>
      <p:sp>
        <p:nvSpPr>
          <p:cNvPr id="289" name="Shape 2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MINIMUM, MAXIMUM, &amp; RANGE</a:t>
            </a:r>
            <a:endParaRPr lang="en-US" sz="3200" b="1" dirty="0">
              <a:latin typeface="Oswald"/>
              <a:ea typeface="Oswald"/>
              <a:cs typeface="Oswald"/>
              <a:sym typeface="Oswald"/>
            </a:endParaRPr>
          </a:p>
        </p:txBody>
      </p:sp>
    </p:spTree>
    <p:extLst>
      <p:ext uri="{BB962C8B-B14F-4D97-AF65-F5344CB8AC3E}">
        <p14:creationId xmlns:p14="http://schemas.microsoft.com/office/powerpoint/2010/main" val="558803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KNOWLEDGE CHECK</a:t>
            </a:r>
          </a:p>
        </p:txBody>
      </p:sp>
      <p:pic>
        <p:nvPicPr>
          <p:cNvPr id="404" name="Shape 40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05" name="Shape 40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406" name="Shape 406"/>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407" name="Shape 407"/>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408" name="Shape 408"/>
          <p:cNvSpPr/>
          <p:nvPr/>
        </p:nvSpPr>
        <p:spPr>
          <a:xfrm>
            <a:off x="2749425" y="1168300"/>
            <a:ext cx="9567900" cy="5248200"/>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mj-lt"/>
              <a:buAutoNum type="arabicPeriod"/>
            </a:pPr>
            <a:r>
              <a:rPr lang="en-US" sz="1800" dirty="0" smtClean="0">
                <a:solidFill>
                  <a:srgbClr val="333333"/>
                </a:solidFill>
                <a:latin typeface="Georgia"/>
                <a:ea typeface="Georgia"/>
                <a:cs typeface="Georgia"/>
                <a:sym typeface="Georgia"/>
              </a:rPr>
              <a:t>For the following groups of numbers, calculate the mean, median and mode by hand.  Also determine the min, max, and range.</a:t>
            </a:r>
          </a:p>
          <a:p>
            <a:pPr marL="914400" lvl="8" indent="-342900">
              <a:buClr>
                <a:srgbClr val="333333"/>
              </a:buClr>
              <a:buSzPct val="100000"/>
              <a:buFont typeface="+mj-lt"/>
              <a:buAutoNum type="alphaLcPeriod"/>
            </a:pPr>
            <a:r>
              <a:rPr lang="en-US" sz="1800" dirty="0">
                <a:solidFill>
                  <a:srgbClr val="333333"/>
                </a:solidFill>
                <a:latin typeface="Georgia"/>
                <a:ea typeface="Georgia"/>
                <a:cs typeface="Georgia"/>
                <a:sym typeface="Georgia"/>
              </a:rPr>
              <a:t>18, 24, 17, 21, 24, 16, 29, 18</a:t>
            </a:r>
          </a:p>
          <a:p>
            <a:pPr marL="914400" lvl="8" indent="-342900">
              <a:buClr>
                <a:srgbClr val="333333"/>
              </a:buClr>
              <a:buSzPct val="100000"/>
              <a:buFont typeface="+mj-lt"/>
              <a:buAutoNum type="alphaLcPeriod"/>
            </a:pPr>
            <a:r>
              <a:rPr lang="en-US" sz="1800" dirty="0">
                <a:solidFill>
                  <a:srgbClr val="333333"/>
                </a:solidFill>
                <a:latin typeface="Georgia"/>
                <a:ea typeface="Georgia"/>
                <a:cs typeface="Georgia"/>
                <a:sym typeface="Georgia"/>
              </a:rPr>
              <a:t>75, 87, 49, 68, 75, 84, 98, 92</a:t>
            </a:r>
          </a:p>
          <a:p>
            <a:pPr marL="114300" lvl="0" rtl="0">
              <a:spcBef>
                <a:spcPts val="0"/>
              </a:spcBef>
              <a:buClr>
                <a:srgbClr val="333333"/>
              </a:buClr>
              <a:buSzPct val="100000"/>
            </a:pPr>
            <a:endParaRPr lang="en-US" sz="1800" dirty="0" smtClean="0">
              <a:solidFill>
                <a:srgbClr val="333333"/>
              </a:solidFill>
              <a:latin typeface="Georgia"/>
              <a:ea typeface="Georgia"/>
              <a:cs typeface="Georgia"/>
              <a:sym typeface="Georgia"/>
            </a:endParaRPr>
          </a:p>
          <a:p>
            <a:pPr marL="114300" lvl="0">
              <a:buClr>
                <a:srgbClr val="333333"/>
              </a:buClr>
              <a:buSzPct val="100000"/>
            </a:pPr>
            <a:r>
              <a:rPr lang="en-US" sz="1800" dirty="0" smtClean="0">
                <a:solidFill>
                  <a:srgbClr val="333333"/>
                </a:solidFill>
                <a:latin typeface="Georgia"/>
                <a:ea typeface="Georgia"/>
                <a:cs typeface="Georgia"/>
                <a:sym typeface="Georgia"/>
              </a:rPr>
              <a:t>2</a:t>
            </a:r>
            <a:r>
              <a:rPr lang="en-US" sz="1800" dirty="0">
                <a:solidFill>
                  <a:srgbClr val="333333"/>
                </a:solidFill>
                <a:latin typeface="Georgia"/>
                <a:ea typeface="Georgia"/>
                <a:cs typeface="Georgia"/>
                <a:sym typeface="Georgia"/>
              </a:rPr>
              <a:t>. </a:t>
            </a:r>
            <a:r>
              <a:rPr lang="en-US" sz="1800" dirty="0" smtClean="0">
                <a:solidFill>
                  <a:srgbClr val="333333"/>
                </a:solidFill>
                <a:latin typeface="Georgia"/>
                <a:ea typeface="Georgia"/>
                <a:cs typeface="Georgia"/>
                <a:sym typeface="Georgia"/>
              </a:rPr>
              <a:t> If </a:t>
            </a:r>
            <a:r>
              <a:rPr lang="en-US" sz="1800" dirty="0">
                <a:solidFill>
                  <a:srgbClr val="333333"/>
                </a:solidFill>
                <a:latin typeface="Georgia"/>
                <a:ea typeface="Georgia"/>
                <a:cs typeface="Georgia"/>
                <a:sym typeface="Georgia"/>
              </a:rPr>
              <a:t>both the mean and median are supposed to describe the typical values of a variable, why are they </a:t>
            </a:r>
            <a:r>
              <a:rPr lang="en-US" sz="1800" dirty="0" smtClean="0">
                <a:solidFill>
                  <a:srgbClr val="333333"/>
                </a:solidFill>
                <a:latin typeface="Georgia"/>
                <a:ea typeface="Georgia"/>
                <a:cs typeface="Georgia"/>
                <a:sym typeface="Georgia"/>
              </a:rPr>
              <a:t>sometimes different (e.g. the DC Metro example)?</a:t>
            </a:r>
            <a:endParaRPr lang="en-US" sz="1800" dirty="0">
              <a:solidFill>
                <a:srgbClr val="333333"/>
              </a:solidFill>
              <a:latin typeface="Georgia"/>
              <a:ea typeface="Georgia"/>
              <a:cs typeface="Georgia"/>
              <a:sym typeface="Georgia"/>
            </a:endParaRPr>
          </a:p>
          <a:p>
            <a:pPr marL="114300" lvl="0" rtl="0">
              <a:spcBef>
                <a:spcPts val="0"/>
              </a:spcBef>
              <a:buClr>
                <a:srgbClr val="333333"/>
              </a:buClr>
              <a:buSzPct val="100000"/>
            </a:pPr>
            <a:endParaRPr lang="en-US" sz="1800" dirty="0" smtClean="0">
              <a:solidFill>
                <a:srgbClr val="333333"/>
              </a:solidFill>
              <a:latin typeface="Georgia"/>
              <a:ea typeface="Georgia"/>
              <a:cs typeface="Georgia"/>
              <a:sym typeface="Georgia"/>
            </a:endParaRPr>
          </a:p>
          <a:p>
            <a:pPr lvl="2" indent="-342900">
              <a:buClr>
                <a:srgbClr val="333333"/>
              </a:buClr>
              <a:buSzPct val="100000"/>
              <a:buFont typeface="+mj-lt"/>
              <a:buAutoNum type="alphaLcPeriod"/>
            </a:pPr>
            <a:endParaRPr lang="en-US" sz="1800" dirty="0">
              <a:solidFill>
                <a:srgbClr val="333333"/>
              </a:solidFill>
              <a:latin typeface="Georgia"/>
              <a:ea typeface="Georgia"/>
              <a:cs typeface="Georgia"/>
              <a:sym typeface="Georgia"/>
            </a:endParaRPr>
          </a:p>
          <a:p>
            <a:pPr marL="914400" lvl="2" indent="-342900">
              <a:lnSpc>
                <a:spcPct val="145000"/>
              </a:lnSpc>
              <a:spcAft>
                <a:spcPts val="1200"/>
              </a:spcAft>
              <a:buClr>
                <a:srgbClr val="333333"/>
              </a:buClr>
              <a:buSzPct val="100000"/>
              <a:buFont typeface="Georgia"/>
              <a:buAutoNum type="alphaLcPeriod"/>
            </a:pPr>
            <a:endParaRPr lang="en-US" sz="1800" dirty="0" smtClean="0">
              <a:solidFill>
                <a:srgbClr val="333333"/>
              </a:solidFill>
              <a:latin typeface="Georgia"/>
              <a:ea typeface="Georgia"/>
              <a:cs typeface="Georgia"/>
              <a:sym typeface="Georgia"/>
            </a:endParaRPr>
          </a:p>
        </p:txBody>
      </p:sp>
      <p:sp>
        <p:nvSpPr>
          <p:cNvPr id="409" name="Shape 409"/>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ANSWER THE FOLLOWING QUESTIONS (5 minutes)</a:t>
            </a:r>
          </a:p>
        </p:txBody>
      </p:sp>
      <p:cxnSp>
        <p:nvCxnSpPr>
          <p:cNvPr id="410" name="Shape 41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Quartiles </a:t>
            </a:r>
            <a:r>
              <a:rPr lang="en-US" sz="2800" dirty="0" smtClean="0">
                <a:latin typeface="Georgia"/>
                <a:ea typeface="Georgia"/>
                <a:cs typeface="Georgia"/>
                <a:sym typeface="Georgia"/>
              </a:rPr>
              <a:t>separate your set into four subsets based on the relative magnitude of the values. For example, the first quartile (Q1) represents the 25% of the data with the lowest values.</a:t>
            </a: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lvl="0" indent="-256540">
              <a:buSzPct val="100000"/>
              <a:buFont typeface="Georgia"/>
              <a:buChar char="‣"/>
            </a:pPr>
            <a:r>
              <a:rPr lang="en-US" sz="2800" dirty="0" smtClean="0">
                <a:latin typeface="Georgia"/>
                <a:ea typeface="Georgia"/>
                <a:cs typeface="Georgia"/>
                <a:sym typeface="Georgia"/>
              </a:rPr>
              <a:t>How To Find Quartiles</a:t>
            </a:r>
            <a:endParaRPr lang="en-US" sz="2800" dirty="0">
              <a:latin typeface="Georgia"/>
              <a:ea typeface="Georgia"/>
              <a:cs typeface="Georgia"/>
              <a:sym typeface="Georgia"/>
            </a:endParaRPr>
          </a:p>
          <a:p>
            <a:pPr marL="1121410" lvl="1" indent="-514350">
              <a:buSzPct val="100000"/>
              <a:buFont typeface="+mj-lt"/>
              <a:buAutoNum type="arabicPeriod"/>
            </a:pPr>
            <a:r>
              <a:rPr lang="en-US" sz="2800" dirty="0" smtClean="0">
                <a:latin typeface="Georgia"/>
                <a:ea typeface="Georgia"/>
                <a:cs typeface="Georgia"/>
                <a:sym typeface="Georgia"/>
              </a:rPr>
              <a:t>Rank your values by magnitude.</a:t>
            </a:r>
          </a:p>
          <a:p>
            <a:pPr marL="1121410" lvl="1" indent="-514350">
              <a:buSzPct val="100000"/>
              <a:buFont typeface="+mj-lt"/>
              <a:buAutoNum type="arabicPeriod"/>
            </a:pPr>
            <a:r>
              <a:rPr lang="en-US" sz="2800" dirty="0" smtClean="0">
                <a:latin typeface="Georgia"/>
                <a:ea typeface="Georgia"/>
                <a:cs typeface="Georgia"/>
                <a:sym typeface="Georgia"/>
              </a:rPr>
              <a:t>Calculate </a:t>
            </a:r>
            <a:r>
              <a:rPr lang="en-US" sz="2800" dirty="0">
                <a:latin typeface="Georgia"/>
                <a:ea typeface="Georgia"/>
                <a:cs typeface="Georgia"/>
                <a:sym typeface="Georgia"/>
              </a:rPr>
              <a:t>the </a:t>
            </a:r>
            <a:r>
              <a:rPr lang="en-US" sz="2800" dirty="0" smtClean="0">
                <a:latin typeface="Georgia"/>
                <a:ea typeface="Georgia"/>
                <a:cs typeface="Georgia"/>
                <a:sym typeface="Georgia"/>
              </a:rPr>
              <a:t>Median.</a:t>
            </a:r>
            <a:endParaRPr lang="en-US" sz="2800" dirty="0">
              <a:latin typeface="Georgia"/>
              <a:ea typeface="Georgia"/>
              <a:cs typeface="Georgia"/>
              <a:sym typeface="Georgia"/>
            </a:endParaRPr>
          </a:p>
          <a:p>
            <a:pPr marL="1121410" lvl="1" indent="-514350">
              <a:buSzPct val="100000"/>
              <a:buFont typeface="+mj-lt"/>
              <a:buAutoNum type="arabicPeriod"/>
            </a:pPr>
            <a:r>
              <a:rPr lang="en-US" sz="2800" dirty="0" smtClean="0">
                <a:latin typeface="Georgia"/>
                <a:ea typeface="Georgia"/>
                <a:cs typeface="Georgia"/>
                <a:sym typeface="Georgia"/>
              </a:rPr>
              <a:t>Divide </a:t>
            </a:r>
            <a:r>
              <a:rPr lang="en-US" sz="2800" dirty="0">
                <a:latin typeface="Georgia"/>
                <a:ea typeface="Georgia"/>
                <a:cs typeface="Georgia"/>
                <a:sym typeface="Georgia"/>
              </a:rPr>
              <a:t>the values in two subsets. </a:t>
            </a:r>
          </a:p>
          <a:p>
            <a:pPr marL="1578610" lvl="2" indent="-514350">
              <a:buSzPct val="100000"/>
              <a:buFont typeface="+mj-lt"/>
              <a:buAutoNum type="alphaLcParenR"/>
            </a:pPr>
            <a:r>
              <a:rPr lang="en-US" sz="2800" dirty="0">
                <a:latin typeface="Georgia"/>
                <a:ea typeface="Georgia"/>
                <a:cs typeface="Georgia"/>
                <a:sym typeface="Georgia"/>
              </a:rPr>
              <a:t>If there are even number of values, make two equal subsets. </a:t>
            </a:r>
            <a:endParaRPr lang="en-US" sz="2800" dirty="0" smtClean="0">
              <a:latin typeface="Georgia"/>
              <a:ea typeface="Georgia"/>
              <a:cs typeface="Georgia"/>
              <a:sym typeface="Georgia"/>
            </a:endParaRPr>
          </a:p>
          <a:p>
            <a:pPr marL="1578610" lvl="2" indent="-514350">
              <a:buSzPct val="100000"/>
              <a:buFont typeface="+mj-lt"/>
              <a:buAutoNum type="alphaLcParenR"/>
            </a:pPr>
            <a:r>
              <a:rPr lang="en-US" sz="2800" dirty="0" smtClean="0">
                <a:latin typeface="Georgia"/>
                <a:ea typeface="Georgia"/>
                <a:cs typeface="Georgia"/>
                <a:sym typeface="Georgia"/>
              </a:rPr>
              <a:t>Otherwise</a:t>
            </a:r>
            <a:r>
              <a:rPr lang="en-US" sz="2800" dirty="0">
                <a:latin typeface="Georgia"/>
                <a:ea typeface="Georgia"/>
                <a:cs typeface="Georgia"/>
                <a:sym typeface="Georgia"/>
              </a:rPr>
              <a:t>, include the median in both subsets.</a:t>
            </a:r>
          </a:p>
          <a:p>
            <a:pPr marL="1121410" lvl="1" indent="-514350">
              <a:buSzPct val="100000"/>
              <a:buFont typeface="+mj-lt"/>
              <a:buAutoNum type="arabicPeriod"/>
            </a:pPr>
            <a:r>
              <a:rPr lang="en-US" sz="2800" dirty="0" smtClean="0">
                <a:latin typeface="Georgia"/>
                <a:ea typeface="Georgia"/>
                <a:cs typeface="Georgia"/>
                <a:sym typeface="Georgia"/>
              </a:rPr>
              <a:t>Find </a:t>
            </a:r>
            <a:r>
              <a:rPr lang="en-US" sz="2800" dirty="0">
                <a:latin typeface="Georgia"/>
                <a:ea typeface="Georgia"/>
                <a:cs typeface="Georgia"/>
                <a:sym typeface="Georgia"/>
              </a:rPr>
              <a:t>the medians of the two subsets</a:t>
            </a:r>
            <a:r>
              <a:rPr lang="en-US" sz="2800" dirty="0" smtClean="0">
                <a:latin typeface="Georgia"/>
                <a:ea typeface="Georgia"/>
                <a:cs typeface="Georgia"/>
                <a:sym typeface="Georgia"/>
              </a:rPr>
              <a:t>. </a:t>
            </a: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lvl="0">
              <a:buSzPct val="100000"/>
            </a:pPr>
            <a:endParaRPr lang="en-US" sz="2800" i="1" dirty="0" smtClean="0">
              <a:latin typeface="Cambria Math"/>
              <a:ea typeface="Georgia"/>
              <a:cs typeface="Georgia"/>
              <a:sym typeface="Georgia"/>
            </a:endParaRPr>
          </a:p>
          <a:p>
            <a:pPr lvl="0">
              <a:buSzPct val="100000"/>
            </a:pPr>
            <a:endParaRPr lang="en-US" sz="2800" i="1" dirty="0">
              <a:latin typeface="Cambria Math"/>
              <a:ea typeface="Georgia"/>
              <a:cs typeface="Georgia"/>
              <a:sym typeface="Georgia"/>
            </a:endParaRPr>
          </a:p>
          <a:p>
            <a:pPr marR="0" lvl="0" algn="l" rtl="0">
              <a:spcBef>
                <a:spcPts val="0"/>
              </a:spcBef>
              <a:buNone/>
            </a:pPr>
            <a:endParaRPr sz="2800" dirty="0">
              <a:latin typeface="Georgia"/>
              <a:ea typeface="Georgia"/>
              <a:cs typeface="Georgia"/>
              <a:sym typeface="Georgia"/>
            </a:endParaRPr>
          </a:p>
        </p:txBody>
      </p:sp>
      <p:sp>
        <p:nvSpPr>
          <p:cNvPr id="434" name="Shape 4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QUARTILES</a:t>
            </a:r>
            <a:endParaRPr lang="en-US" sz="3200" b="1" dirty="0">
              <a:latin typeface="Oswald"/>
              <a:ea typeface="Oswald"/>
              <a:cs typeface="Oswald"/>
              <a:sym typeface="Oswald"/>
            </a:endParaRPr>
          </a:p>
        </p:txBody>
      </p:sp>
    </p:spTree>
    <p:extLst>
      <p:ext uri="{BB962C8B-B14F-4D97-AF65-F5344CB8AC3E}">
        <p14:creationId xmlns:p14="http://schemas.microsoft.com/office/powerpoint/2010/main" val="2196838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4" name="Shape 4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QUARTILES</a:t>
            </a:r>
            <a:endParaRPr lang="en-US" sz="3200" b="1" dirty="0">
              <a:latin typeface="Oswald"/>
              <a:ea typeface="Oswald"/>
              <a:cs typeface="Oswald"/>
              <a:sym typeface="Oswald"/>
            </a:endParaRPr>
          </a:p>
        </p:txBody>
      </p:sp>
      <p:grpSp>
        <p:nvGrpSpPr>
          <p:cNvPr id="14" name="Group 13"/>
          <p:cNvGrpSpPr/>
          <p:nvPr/>
        </p:nvGrpSpPr>
        <p:grpSpPr>
          <a:xfrm>
            <a:off x="10663816" y="1997529"/>
            <a:ext cx="1705984" cy="4154984"/>
            <a:chOff x="10663816" y="1997529"/>
            <a:chExt cx="1705984" cy="4154984"/>
          </a:xfrm>
        </p:grpSpPr>
        <mc:AlternateContent xmlns:mc="http://schemas.openxmlformats.org/markup-compatibility/2006" xmlns:a14="http://schemas.microsoft.com/office/drawing/2010/main">
          <mc:Choice Requires="a14">
            <p:sp>
              <p:nvSpPr>
                <p:cNvPr id="5" name="Rectangle 4"/>
                <p:cNvSpPr/>
                <p:nvPr/>
              </p:nvSpPr>
              <p:spPr>
                <a:xfrm>
                  <a:off x="11760338" y="1997529"/>
                  <a:ext cx="609462" cy="4154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ea typeface="Georgia"/>
                            <a:cs typeface="Georgia"/>
                            <a:sym typeface="Georgia"/>
                          </a:rPr>
                          <m:t>2</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6</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12</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18</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22</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11760338" y="1997529"/>
                  <a:ext cx="609462" cy="4154984"/>
                </a:xfrm>
                <a:prstGeom prst="rect">
                  <a:avLst/>
                </a:prstGeom>
                <a:blipFill rotWithShape="1">
                  <a:blip r:embed="rId3"/>
                  <a:stretch>
                    <a:fillRect/>
                  </a:stretch>
                </a:blipFill>
              </p:spPr>
              <p:txBody>
                <a:bodyPr/>
                <a:lstStyle/>
                <a:p>
                  <a:r>
                    <a:rPr lang="en-US">
                      <a:noFill/>
                    </a:rPr>
                    <a:t> </a:t>
                  </a:r>
                </a:p>
              </p:txBody>
            </p:sp>
          </mc:Fallback>
        </mc:AlternateContent>
        <p:grpSp>
          <p:nvGrpSpPr>
            <p:cNvPr id="15" name="Group 14"/>
            <p:cNvGrpSpPr/>
            <p:nvPr/>
          </p:nvGrpSpPr>
          <p:grpSpPr>
            <a:xfrm>
              <a:off x="10663816" y="2149929"/>
              <a:ext cx="1212850" cy="1371600"/>
              <a:chOff x="9251950" y="3041650"/>
              <a:chExt cx="1212850" cy="1371600"/>
            </a:xfrm>
          </p:grpSpPr>
          <p:sp>
            <p:nvSpPr>
              <p:cNvPr id="12" name="Left Brace 11"/>
              <p:cNvSpPr/>
              <p:nvPr/>
            </p:nvSpPr>
            <p:spPr>
              <a:xfrm>
                <a:off x="10007600" y="3041650"/>
                <a:ext cx="457200" cy="1371600"/>
              </a:xfrm>
              <a:prstGeom prst="leftBrace">
                <a:avLst/>
              </a:prstGeom>
              <a:noFill/>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9251950" y="3496617"/>
                <a:ext cx="609600" cy="461665"/>
              </a:xfrm>
              <a:prstGeom prst="rect">
                <a:avLst/>
              </a:prstGeom>
              <a:noFill/>
            </p:spPr>
            <p:txBody>
              <a:bodyPr wrap="square" rtlCol="0">
                <a:spAutoFit/>
              </a:bodyPr>
              <a:lstStyle/>
              <a:p>
                <a:r>
                  <a:rPr lang="en-US" sz="2400" dirty="0" smtClean="0">
                    <a:latin typeface="Georgia" panose="02040502050405020303" pitchFamily="18" charset="0"/>
                  </a:rPr>
                  <a:t>Q1</a:t>
                </a:r>
                <a:endParaRPr lang="en-US" sz="2400" dirty="0">
                  <a:latin typeface="Georgia" panose="02040502050405020303" pitchFamily="18" charset="0"/>
                </a:endParaRPr>
              </a:p>
            </p:txBody>
          </p:sp>
        </p:grpSp>
        <p:grpSp>
          <p:nvGrpSpPr>
            <p:cNvPr id="16" name="Group 15"/>
            <p:cNvGrpSpPr/>
            <p:nvPr/>
          </p:nvGrpSpPr>
          <p:grpSpPr>
            <a:xfrm>
              <a:off x="10663816" y="3521529"/>
              <a:ext cx="1212850" cy="1371600"/>
              <a:chOff x="9251950" y="4413250"/>
              <a:chExt cx="1212850" cy="1371600"/>
            </a:xfrm>
          </p:grpSpPr>
          <p:sp>
            <p:nvSpPr>
              <p:cNvPr id="17" name="Left Brace 16"/>
              <p:cNvSpPr/>
              <p:nvPr/>
            </p:nvSpPr>
            <p:spPr>
              <a:xfrm>
                <a:off x="10007600" y="4413250"/>
                <a:ext cx="457200" cy="1371600"/>
              </a:xfrm>
              <a:prstGeom prst="leftBrace">
                <a:avLst/>
              </a:prstGeom>
              <a:noFill/>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9251950" y="4868217"/>
                <a:ext cx="609600" cy="461665"/>
              </a:xfrm>
              <a:prstGeom prst="rect">
                <a:avLst/>
              </a:prstGeom>
              <a:noFill/>
            </p:spPr>
            <p:txBody>
              <a:bodyPr wrap="square" rtlCol="0">
                <a:spAutoFit/>
              </a:bodyPr>
              <a:lstStyle/>
              <a:p>
                <a:r>
                  <a:rPr lang="en-US" sz="2400" dirty="0" smtClean="0">
                    <a:latin typeface="Georgia" panose="02040502050405020303" pitchFamily="18" charset="0"/>
                  </a:rPr>
                  <a:t>Q2</a:t>
                </a:r>
                <a:endParaRPr lang="en-US" sz="2400" dirty="0">
                  <a:latin typeface="Georgia" panose="02040502050405020303" pitchFamily="18" charset="0"/>
                </a:endParaRPr>
              </a:p>
            </p:txBody>
          </p:sp>
        </p:grpSp>
        <p:grpSp>
          <p:nvGrpSpPr>
            <p:cNvPr id="20" name="Group 19"/>
            <p:cNvGrpSpPr/>
            <p:nvPr/>
          </p:nvGrpSpPr>
          <p:grpSpPr>
            <a:xfrm>
              <a:off x="10663816" y="4782584"/>
              <a:ext cx="1210278" cy="461665"/>
              <a:chOff x="9251950" y="5674305"/>
              <a:chExt cx="1210278" cy="461665"/>
            </a:xfrm>
          </p:grpSpPr>
          <p:sp>
            <p:nvSpPr>
              <p:cNvPr id="18" name="Left Brace 17"/>
              <p:cNvSpPr/>
              <p:nvPr/>
            </p:nvSpPr>
            <p:spPr>
              <a:xfrm>
                <a:off x="10005028" y="5796827"/>
                <a:ext cx="457200" cy="216623"/>
              </a:xfrm>
              <a:prstGeom prst="leftBrace">
                <a:avLst/>
              </a:prstGeom>
              <a:noFill/>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9251950" y="5674305"/>
                <a:ext cx="609600" cy="461665"/>
              </a:xfrm>
              <a:prstGeom prst="rect">
                <a:avLst/>
              </a:prstGeom>
              <a:noFill/>
            </p:spPr>
            <p:txBody>
              <a:bodyPr wrap="square" rtlCol="0">
                <a:spAutoFit/>
              </a:bodyPr>
              <a:lstStyle/>
              <a:p>
                <a:r>
                  <a:rPr lang="en-US" sz="2400" dirty="0" smtClean="0">
                    <a:latin typeface="Georgia" panose="02040502050405020303" pitchFamily="18" charset="0"/>
                  </a:rPr>
                  <a:t>Q3</a:t>
                </a:r>
                <a:endParaRPr lang="en-US" sz="2400" dirty="0">
                  <a:latin typeface="Georgia" panose="02040502050405020303" pitchFamily="18" charset="0"/>
                </a:endParaRPr>
              </a:p>
            </p:txBody>
          </p:sp>
        </p:grpSp>
        <p:grpSp>
          <p:nvGrpSpPr>
            <p:cNvPr id="24" name="Group 23"/>
            <p:cNvGrpSpPr/>
            <p:nvPr/>
          </p:nvGrpSpPr>
          <p:grpSpPr>
            <a:xfrm>
              <a:off x="10663816" y="5165817"/>
              <a:ext cx="1212850" cy="946512"/>
              <a:chOff x="9251950" y="6057538"/>
              <a:chExt cx="1212850" cy="946512"/>
            </a:xfrm>
          </p:grpSpPr>
          <p:sp>
            <p:nvSpPr>
              <p:cNvPr id="19" name="Left Brace 18"/>
              <p:cNvSpPr/>
              <p:nvPr/>
            </p:nvSpPr>
            <p:spPr>
              <a:xfrm>
                <a:off x="10007600" y="6057538"/>
                <a:ext cx="457200" cy="946512"/>
              </a:xfrm>
              <a:prstGeom prst="leftBrace">
                <a:avLst/>
              </a:prstGeom>
              <a:noFill/>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9251950" y="6271190"/>
                <a:ext cx="609600" cy="461665"/>
              </a:xfrm>
              <a:prstGeom prst="rect">
                <a:avLst/>
              </a:prstGeom>
              <a:noFill/>
            </p:spPr>
            <p:txBody>
              <a:bodyPr wrap="square" rtlCol="0">
                <a:spAutoFit/>
              </a:bodyPr>
              <a:lstStyle/>
              <a:p>
                <a:r>
                  <a:rPr lang="en-US" sz="2400" dirty="0" smtClean="0">
                    <a:latin typeface="Georgia" panose="02040502050405020303" pitchFamily="18" charset="0"/>
                  </a:rPr>
                  <a:t>Q4</a:t>
                </a:r>
                <a:endParaRPr lang="en-US" sz="2400" dirty="0">
                  <a:latin typeface="Georgia" panose="02040502050405020303" pitchFamily="18" charset="0"/>
                </a:endParaRPr>
              </a:p>
            </p:txBody>
          </p:sp>
        </p:grpSp>
      </p:grpSp>
      <p:grpSp>
        <p:nvGrpSpPr>
          <p:cNvPr id="9" name="Group 8"/>
          <p:cNvGrpSpPr/>
          <p:nvPr/>
        </p:nvGrpSpPr>
        <p:grpSpPr>
          <a:xfrm>
            <a:off x="406400" y="1387929"/>
            <a:ext cx="1219062" cy="4727177"/>
            <a:chOff x="406400" y="1387929"/>
            <a:chExt cx="1219062" cy="4727177"/>
          </a:xfrm>
        </p:grpSpPr>
        <mc:AlternateContent xmlns:mc="http://schemas.openxmlformats.org/markup-compatibility/2006" xmlns:a14="http://schemas.microsoft.com/office/drawing/2010/main">
          <mc:Choice Requires="a14">
            <p:sp>
              <p:nvSpPr>
                <p:cNvPr id="25" name="Rectangle 24"/>
                <p:cNvSpPr/>
                <p:nvPr/>
              </p:nvSpPr>
              <p:spPr>
                <a:xfrm>
                  <a:off x="1016000" y="1960122"/>
                  <a:ext cx="609462" cy="4154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ea typeface="Georgia"/>
                            <a:cs typeface="Georgia"/>
                            <a:sym typeface="Georgia"/>
                          </a:rPr>
                          <m:t>2</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6</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12</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18</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22</m:t>
                        </m:r>
                      </m:oMath>
                    </m:oMathPara>
                  </a14:m>
                  <a:endParaRPr lang="en-US"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016000" y="1960122"/>
                  <a:ext cx="609462" cy="4154984"/>
                </a:xfrm>
                <a:prstGeom prst="rect">
                  <a:avLst/>
                </a:prstGeom>
                <a:blipFill rotWithShape="1">
                  <a:blip r:embed="rId4"/>
                  <a:stretch>
                    <a:fillRect/>
                  </a:stretch>
                </a:blipFill>
              </p:spPr>
              <p:txBody>
                <a:bodyPr/>
                <a:lstStyle/>
                <a:p>
                  <a:r>
                    <a:rPr lang="en-US">
                      <a:noFill/>
                    </a:rPr>
                    <a:t> </a:t>
                  </a:r>
                </a:p>
              </p:txBody>
            </p:sp>
          </mc:Fallback>
        </mc:AlternateContent>
        <p:sp>
          <p:nvSpPr>
            <p:cNvPr id="3" name="Oval 2"/>
            <p:cNvSpPr/>
            <p:nvPr/>
          </p:nvSpPr>
          <p:spPr>
            <a:xfrm>
              <a:off x="406400" y="1387929"/>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b="1" dirty="0" smtClean="0">
                  <a:solidFill>
                    <a:schemeClr val="bg1"/>
                  </a:solidFill>
                  <a:latin typeface="Georgia" panose="02040502050405020303" pitchFamily="18" charset="0"/>
                </a:rPr>
                <a:t>1</a:t>
              </a:r>
              <a:endParaRPr lang="en-US" sz="4000" b="1" dirty="0">
                <a:solidFill>
                  <a:schemeClr val="bg1"/>
                </a:solidFill>
                <a:latin typeface="Georgia" panose="02040502050405020303" pitchFamily="18" charset="0"/>
              </a:endParaRPr>
            </a:p>
          </p:txBody>
        </p:sp>
      </p:grpSp>
      <p:grpSp>
        <p:nvGrpSpPr>
          <p:cNvPr id="10" name="Group 9"/>
          <p:cNvGrpSpPr/>
          <p:nvPr/>
        </p:nvGrpSpPr>
        <p:grpSpPr>
          <a:xfrm>
            <a:off x="2289537" y="1387929"/>
            <a:ext cx="1240925" cy="4727177"/>
            <a:chOff x="2289537" y="1387929"/>
            <a:chExt cx="1240925" cy="4727177"/>
          </a:xfrm>
        </p:grpSpPr>
        <mc:AlternateContent xmlns:mc="http://schemas.openxmlformats.org/markup-compatibility/2006" xmlns:a14="http://schemas.microsoft.com/office/drawing/2010/main">
          <mc:Choice Requires="a14">
            <p:sp>
              <p:nvSpPr>
                <p:cNvPr id="26" name="Rectangle 25"/>
                <p:cNvSpPr/>
                <p:nvPr/>
              </p:nvSpPr>
              <p:spPr>
                <a:xfrm>
                  <a:off x="2921000" y="1960122"/>
                  <a:ext cx="609462" cy="4154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ea typeface="Georgia"/>
                            <a:cs typeface="Georgia"/>
                            <a:sym typeface="Georgia"/>
                          </a:rPr>
                          <m:t>2</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6</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smtClean="0">
                            <a:solidFill>
                              <a:schemeClr val="accent5"/>
                            </a:solidFill>
                            <a:latin typeface="Cambria Math"/>
                            <a:ea typeface="Georgia"/>
                            <a:cs typeface="Georgia"/>
                            <a:sym typeface="Georgia"/>
                          </a:rPr>
                          <m:t>8</m:t>
                        </m:r>
                      </m:oMath>
                    </m:oMathPara>
                  </a14:m>
                  <a:endParaRPr lang="en-US" sz="2400" i="1" dirty="0" smtClean="0">
                    <a:solidFill>
                      <a:schemeClr val="accent5"/>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12</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18</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22</m:t>
                        </m:r>
                      </m:oMath>
                    </m:oMathPara>
                  </a14:m>
                  <a:endParaRPr lang="en-US" sz="2400" dirty="0"/>
                </a:p>
              </p:txBody>
            </p:sp>
          </mc:Choice>
          <mc:Fallback xmlns="">
            <p:sp>
              <p:nvSpPr>
                <p:cNvPr id="26" name="Rectangle 25"/>
                <p:cNvSpPr>
                  <a:spLocks noRot="1" noChangeAspect="1" noMove="1" noResize="1" noEditPoints="1" noAdjustHandles="1" noChangeArrowheads="1" noChangeShapeType="1" noTextEdit="1"/>
                </p:cNvSpPr>
                <p:nvPr/>
              </p:nvSpPr>
              <p:spPr>
                <a:xfrm>
                  <a:off x="2921000" y="1960122"/>
                  <a:ext cx="609462" cy="4154984"/>
                </a:xfrm>
                <a:prstGeom prst="rect">
                  <a:avLst/>
                </a:prstGeom>
                <a:blipFill rotWithShape="1">
                  <a:blip r:embed="rId5"/>
                  <a:stretch>
                    <a:fillRect/>
                  </a:stretch>
                </a:blipFill>
              </p:spPr>
              <p:txBody>
                <a:bodyPr/>
                <a:lstStyle/>
                <a:p>
                  <a:r>
                    <a:rPr lang="en-US">
                      <a:noFill/>
                    </a:rPr>
                    <a:t> </a:t>
                  </a:r>
                </a:p>
              </p:txBody>
            </p:sp>
          </mc:Fallback>
        </mc:AlternateContent>
        <p:sp>
          <p:nvSpPr>
            <p:cNvPr id="27" name="Oval 26"/>
            <p:cNvSpPr/>
            <p:nvPr/>
          </p:nvSpPr>
          <p:spPr>
            <a:xfrm>
              <a:off x="2289537" y="1387929"/>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b="1" dirty="0" smtClean="0">
                  <a:solidFill>
                    <a:schemeClr val="bg1"/>
                  </a:solidFill>
                  <a:latin typeface="Georgia" panose="02040502050405020303" pitchFamily="18" charset="0"/>
                </a:rPr>
                <a:t>2</a:t>
              </a:r>
              <a:endParaRPr lang="en-US" sz="4000" b="1" dirty="0">
                <a:solidFill>
                  <a:schemeClr val="bg1"/>
                </a:solidFill>
                <a:latin typeface="Georgia" panose="02040502050405020303" pitchFamily="18" charset="0"/>
              </a:endParaRPr>
            </a:p>
          </p:txBody>
        </p:sp>
      </p:grpSp>
      <p:grpSp>
        <p:nvGrpSpPr>
          <p:cNvPr id="34" name="Group 33"/>
          <p:cNvGrpSpPr/>
          <p:nvPr/>
        </p:nvGrpSpPr>
        <p:grpSpPr>
          <a:xfrm>
            <a:off x="4099965" y="1362473"/>
            <a:ext cx="2707235" cy="3619181"/>
            <a:chOff x="4099965" y="1362473"/>
            <a:chExt cx="2707235" cy="3619181"/>
          </a:xfrm>
        </p:grpSpPr>
        <mc:AlternateContent xmlns:mc="http://schemas.openxmlformats.org/markup-compatibility/2006" xmlns:a14="http://schemas.microsoft.com/office/drawing/2010/main">
          <mc:Choice Requires="a14">
            <p:sp>
              <p:nvSpPr>
                <p:cNvPr id="28" name="Rectangle 27"/>
                <p:cNvSpPr/>
                <p:nvPr/>
              </p:nvSpPr>
              <p:spPr>
                <a:xfrm>
                  <a:off x="4731428" y="1934666"/>
                  <a:ext cx="421910" cy="30469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ea typeface="Georgia"/>
                            <a:cs typeface="Georgia"/>
                            <a:sym typeface="Georgia"/>
                          </a:rPr>
                          <m:t>2</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4</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smtClean="0">
                            <a:solidFill>
                              <a:schemeClr val="accent5"/>
                            </a:solidFill>
                            <a:latin typeface="Cambria Math"/>
                            <a:ea typeface="Georgia"/>
                            <a:cs typeface="Georgia"/>
                            <a:sym typeface="Georgia"/>
                          </a:rPr>
                          <m:t>4</m:t>
                        </m:r>
                      </m:oMath>
                    </m:oMathPara>
                  </a14:m>
                  <a:endParaRPr lang="en-US" sz="2400" i="1" dirty="0" smtClean="0">
                    <a:solidFill>
                      <a:schemeClr val="accent5"/>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6</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p:txBody>
            </p:sp>
          </mc:Choice>
          <mc:Fallback xmlns="">
            <p:sp>
              <p:nvSpPr>
                <p:cNvPr id="28" name="Rectangle 27"/>
                <p:cNvSpPr>
                  <a:spLocks noRot="1" noChangeAspect="1" noMove="1" noResize="1" noEditPoints="1" noAdjustHandles="1" noChangeArrowheads="1" noChangeShapeType="1" noTextEdit="1"/>
                </p:cNvSpPr>
                <p:nvPr/>
              </p:nvSpPr>
              <p:spPr>
                <a:xfrm>
                  <a:off x="4731428" y="1934666"/>
                  <a:ext cx="421910" cy="3046988"/>
                </a:xfrm>
                <a:prstGeom prst="rect">
                  <a:avLst/>
                </a:prstGeom>
                <a:blipFill rotWithShape="1">
                  <a:blip r:embed="rId6"/>
                  <a:stretch>
                    <a:fillRect/>
                  </a:stretch>
                </a:blipFill>
              </p:spPr>
              <p:txBody>
                <a:bodyPr/>
                <a:lstStyle/>
                <a:p>
                  <a:r>
                    <a:rPr lang="en-US">
                      <a:noFill/>
                    </a:rPr>
                    <a:t> </a:t>
                  </a:r>
                </a:p>
              </p:txBody>
            </p:sp>
          </mc:Fallback>
        </mc:AlternateContent>
        <p:sp>
          <p:nvSpPr>
            <p:cNvPr id="29" name="Oval 28"/>
            <p:cNvSpPr/>
            <p:nvPr/>
          </p:nvSpPr>
          <p:spPr>
            <a:xfrm>
              <a:off x="4099965" y="1362473"/>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b="1" dirty="0" smtClean="0">
                  <a:solidFill>
                    <a:schemeClr val="bg1"/>
                  </a:solidFill>
                  <a:latin typeface="Georgia" panose="02040502050405020303" pitchFamily="18" charset="0"/>
                </a:rPr>
                <a:t>3</a:t>
              </a:r>
              <a:endParaRPr lang="en-US" sz="4000" b="1" dirty="0">
                <a:solidFill>
                  <a:schemeClr val="bg1"/>
                </a:solidFill>
                <a:latin typeface="Georgia" panose="02040502050405020303" pitchFamily="18" charset="0"/>
              </a:endParaRPr>
            </a:p>
          </p:txBody>
        </p:sp>
        <mc:AlternateContent xmlns:mc="http://schemas.openxmlformats.org/markup-compatibility/2006" xmlns:a14="http://schemas.microsoft.com/office/drawing/2010/main">
          <mc:Choice Requires="a14">
            <p:sp>
              <p:nvSpPr>
                <p:cNvPr id="30" name="Rectangle 29"/>
                <p:cNvSpPr/>
                <p:nvPr/>
              </p:nvSpPr>
              <p:spPr>
                <a:xfrm>
                  <a:off x="5417228" y="1934666"/>
                  <a:ext cx="609462" cy="2308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a:ea typeface="Georgia"/>
                            <a:cs typeface="Georgia"/>
                            <a:sym typeface="Georgia"/>
                          </a:rPr>
                          <m:t>8</m:t>
                        </m:r>
                      </m:oMath>
                    </m:oMathPara>
                  </a14:m>
                  <a:endParaRPr lang="en-US" sz="2400" i="1" dirty="0" smtClean="0">
                    <a:solidFill>
                      <a:schemeClr val="tx1"/>
                    </a:solidFill>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12</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18</m:t>
                        </m:r>
                      </m:oMath>
                    </m:oMathPara>
                  </a14:m>
                  <a:endParaRPr lang="en-US" sz="2400" i="1" dirty="0" smtClean="0">
                    <a:latin typeface="Cambria Math"/>
                    <a:ea typeface="Georgia"/>
                    <a:cs typeface="Georgia"/>
                    <a:sym typeface="Georgia"/>
                  </a:endParaRPr>
                </a:p>
                <a:p>
                  <a:pPr/>
                  <a14:m>
                    <m:oMathPara xmlns:m="http://schemas.openxmlformats.org/officeDocument/2006/math">
                      <m:oMathParaPr>
                        <m:jc m:val="centerGroup"/>
                      </m:oMathParaPr>
                      <m:oMath xmlns:m="http://schemas.openxmlformats.org/officeDocument/2006/math">
                        <m:r>
                          <a:rPr lang="en-US" sz="2400" i="1">
                            <a:latin typeface="Cambria Math"/>
                            <a:ea typeface="Georgia"/>
                            <a:cs typeface="Georgia"/>
                            <a:sym typeface="Georgia"/>
                          </a:rPr>
                          <m:t>22</m:t>
                        </m:r>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5417228" y="1934666"/>
                  <a:ext cx="609462" cy="2308324"/>
                </a:xfrm>
                <a:prstGeom prst="rect">
                  <a:avLst/>
                </a:prstGeom>
                <a:blipFill rotWithShape="1">
                  <a:blip r:embed="rId7"/>
                  <a:stretch>
                    <a:fillRect/>
                  </a:stretch>
                </a:blipFill>
              </p:spPr>
              <p:txBody>
                <a:bodyPr/>
                <a:lstStyle/>
                <a:p>
                  <a:r>
                    <a:rPr lang="en-US">
                      <a:noFill/>
                    </a:rPr>
                    <a:t> </a:t>
                  </a:r>
                </a:p>
              </p:txBody>
            </p:sp>
          </mc:Fallback>
        </mc:AlternateContent>
        <p:cxnSp>
          <p:nvCxnSpPr>
            <p:cNvPr id="6" name="Straight Arrow Connector 5"/>
            <p:cNvCxnSpPr/>
            <p:nvPr/>
          </p:nvCxnSpPr>
          <p:spPr>
            <a:xfrm flipH="1">
              <a:off x="5874290" y="2736850"/>
              <a:ext cx="457200" cy="304800"/>
            </a:xfrm>
            <a:prstGeom prst="straightConnector1">
              <a:avLst/>
            </a:prstGeom>
            <a:ln>
              <a:solidFill>
                <a:schemeClr val="accent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6197738" y="2427585"/>
                  <a:ext cx="6094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a:ea typeface="Georgia"/>
                            <a:cs typeface="Georgia"/>
                            <a:sym typeface="Georgia"/>
                          </a:rPr>
                          <m:t>10</m:t>
                        </m:r>
                      </m:oMath>
                    </m:oMathPara>
                  </a14:m>
                  <a:endParaRPr lang="en-US" sz="2400" dirty="0">
                    <a:solidFill>
                      <a:schemeClr val="accent5"/>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6197738" y="2427585"/>
                  <a:ext cx="609462" cy="461665"/>
                </a:xfrm>
                <a:prstGeom prst="rect">
                  <a:avLst/>
                </a:prstGeom>
                <a:blipFill rotWithShape="1">
                  <a:blip r:embed="rId8"/>
                  <a:stretch>
                    <a:fillRect/>
                  </a:stretch>
                </a:blipFill>
              </p:spPr>
              <p:txBody>
                <a:bodyPr/>
                <a:lstStyle/>
                <a:p>
                  <a:r>
                    <a:rPr lang="en-US">
                      <a:noFill/>
                    </a:rPr>
                    <a:t> </a:t>
                  </a:r>
                </a:p>
              </p:txBody>
            </p:sp>
          </mc:Fallback>
        </mc:AlternateContent>
      </p:grpSp>
      <p:sp>
        <p:nvSpPr>
          <p:cNvPr id="32" name="Oval 31"/>
          <p:cNvSpPr/>
          <p:nvPr/>
        </p:nvSpPr>
        <p:spPr>
          <a:xfrm>
            <a:off x="7340600" y="1387929"/>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b="1" dirty="0" smtClean="0">
                <a:solidFill>
                  <a:schemeClr val="bg1"/>
                </a:solidFill>
                <a:latin typeface="Georgia" panose="02040502050405020303" pitchFamily="18" charset="0"/>
              </a:rPr>
              <a:t>4</a:t>
            </a:r>
            <a:endParaRPr lang="en-US" sz="4000" b="1" dirty="0">
              <a:solidFill>
                <a:schemeClr val="bg1"/>
              </a:solidFill>
              <a:latin typeface="Georgia" panose="02040502050405020303" pitchFamily="18"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3249883502"/>
              </p:ext>
            </p:extLst>
          </p:nvPr>
        </p:nvGraphicFramePr>
        <p:xfrm>
          <a:off x="7739284" y="3202972"/>
          <a:ext cx="2245734" cy="1836420"/>
        </p:xfrm>
        <a:graphic>
          <a:graphicData uri="http://schemas.openxmlformats.org/drawingml/2006/table">
            <a:tbl>
              <a:tblPr firstRow="1" bandRow="1">
                <a:tableStyleId>{7DF18680-E054-41AD-8BC1-D1AEF772440D}</a:tableStyleId>
              </a:tblPr>
              <a:tblGrid>
                <a:gridCol w="1122867"/>
                <a:gridCol w="1122867"/>
              </a:tblGrid>
              <a:tr h="264487">
                <a:tc>
                  <a:txBody>
                    <a:bodyPr/>
                    <a:lstStyle/>
                    <a:p>
                      <a:pPr algn="ctr"/>
                      <a:r>
                        <a:rPr lang="en-US" sz="1600" dirty="0" smtClean="0"/>
                        <a:t>Quartile</a:t>
                      </a:r>
                      <a:endParaRPr lang="en-US" sz="1600" dirty="0">
                        <a:latin typeface="Georgia" panose="02040502050405020303" pitchFamily="18" charset="0"/>
                      </a:endParaRPr>
                    </a:p>
                  </a:txBody>
                  <a:tcPr anchor="ctr"/>
                </a:tc>
                <a:tc>
                  <a:txBody>
                    <a:bodyPr/>
                    <a:lstStyle/>
                    <a:p>
                      <a:pPr algn="ctr"/>
                      <a:r>
                        <a:rPr lang="en-US" sz="1600" dirty="0" smtClean="0"/>
                        <a:t>Value</a:t>
                      </a:r>
                      <a:endParaRPr lang="en-US" sz="1600" dirty="0">
                        <a:latin typeface="Georgia" panose="02040502050405020303" pitchFamily="18" charset="0"/>
                      </a:endParaRPr>
                    </a:p>
                  </a:txBody>
                  <a:tcPr anchor="ctr"/>
                </a:tc>
              </a:tr>
              <a:tr h="246119">
                <a:tc>
                  <a:txBody>
                    <a:bodyPr/>
                    <a:lstStyle/>
                    <a:p>
                      <a:pPr algn="ctr" fontAlgn="b"/>
                      <a:r>
                        <a:rPr lang="en-US" sz="1600" u="none" strike="noStrike" dirty="0" smtClean="0">
                          <a:effectLst/>
                        </a:rPr>
                        <a:t>Q1</a:t>
                      </a:r>
                      <a:endParaRPr lang="en-US" sz="16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ctr" fontAlgn="b"/>
                      <a:r>
                        <a:rPr lang="en-US" sz="1600" u="none" strike="noStrike" dirty="0" smtClean="0">
                          <a:effectLst/>
                        </a:rPr>
                        <a:t>4</a:t>
                      </a:r>
                      <a:endParaRPr lang="en-US" sz="1600" b="0" i="0" u="none" strike="noStrike" dirty="0">
                        <a:solidFill>
                          <a:srgbClr val="000000"/>
                        </a:solidFill>
                        <a:effectLst/>
                        <a:latin typeface="Georgia" panose="02040502050405020303" pitchFamily="18" charset="0"/>
                      </a:endParaRPr>
                    </a:p>
                  </a:txBody>
                  <a:tcPr marL="9525" marR="9525" marT="9525" marB="0" anchor="ctr"/>
                </a:tc>
              </a:tr>
              <a:tr h="246119">
                <a:tc>
                  <a:txBody>
                    <a:bodyPr/>
                    <a:lstStyle/>
                    <a:p>
                      <a:pPr algn="ctr" fontAlgn="b"/>
                      <a:r>
                        <a:rPr lang="en-US" sz="1600" u="none" strike="noStrike" dirty="0" smtClean="0">
                          <a:effectLst/>
                        </a:rPr>
                        <a:t>Q2 </a:t>
                      </a:r>
                    </a:p>
                    <a:p>
                      <a:pPr algn="ctr" fontAlgn="b"/>
                      <a:r>
                        <a:rPr lang="en-US" sz="1600" u="none" strike="noStrike" dirty="0" smtClean="0">
                          <a:effectLst/>
                        </a:rPr>
                        <a:t>(Median)</a:t>
                      </a:r>
                      <a:endParaRPr lang="en-US" sz="16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ctr" fontAlgn="b"/>
                      <a:r>
                        <a:rPr lang="en-US" sz="1600" u="none" strike="noStrike" dirty="0" smtClean="0">
                          <a:effectLst/>
                        </a:rPr>
                        <a:t>8</a:t>
                      </a:r>
                      <a:endParaRPr lang="en-US" sz="1600" b="0" i="0" u="none" strike="noStrike" dirty="0">
                        <a:solidFill>
                          <a:srgbClr val="000000"/>
                        </a:solidFill>
                        <a:effectLst/>
                        <a:latin typeface="Georgia" panose="02040502050405020303" pitchFamily="18" charset="0"/>
                      </a:endParaRPr>
                    </a:p>
                  </a:txBody>
                  <a:tcPr marL="9525" marR="9525" marT="9525" marB="0" anchor="ctr"/>
                </a:tc>
              </a:tr>
              <a:tr h="246119">
                <a:tc>
                  <a:txBody>
                    <a:bodyPr/>
                    <a:lstStyle/>
                    <a:p>
                      <a:pPr algn="ctr" fontAlgn="b"/>
                      <a:r>
                        <a:rPr lang="en-US" sz="1600" u="none" strike="noStrike" dirty="0" smtClean="0">
                          <a:effectLst/>
                        </a:rPr>
                        <a:t>Q3</a:t>
                      </a:r>
                      <a:endParaRPr lang="en-US" sz="16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ctr" fontAlgn="b"/>
                      <a:r>
                        <a:rPr lang="en-US" sz="1600" u="none" strike="noStrike" dirty="0" smtClean="0">
                          <a:effectLst/>
                        </a:rPr>
                        <a:t>10</a:t>
                      </a:r>
                      <a:endParaRPr lang="en-US" sz="1600" b="0" i="0" u="none" strike="noStrike" dirty="0">
                        <a:solidFill>
                          <a:srgbClr val="000000"/>
                        </a:solidFill>
                        <a:effectLst/>
                        <a:latin typeface="Georgia" panose="02040502050405020303" pitchFamily="18" charset="0"/>
                      </a:endParaRPr>
                    </a:p>
                  </a:txBody>
                  <a:tcPr marL="9525" marR="9525" marT="9525" marB="0" anchor="ctr"/>
                </a:tc>
              </a:tr>
              <a:tr h="246119">
                <a:tc>
                  <a:txBody>
                    <a:bodyPr/>
                    <a:lstStyle/>
                    <a:p>
                      <a:pPr algn="ctr" fontAlgn="b"/>
                      <a:r>
                        <a:rPr lang="en-US" sz="1600" u="none" strike="noStrike" dirty="0" smtClean="0">
                          <a:effectLst/>
                        </a:rPr>
                        <a:t>Q4 (Maximum)</a:t>
                      </a:r>
                      <a:endParaRPr lang="en-US" sz="16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ctr" fontAlgn="b"/>
                      <a:r>
                        <a:rPr lang="en-US" sz="1600" u="none" strike="noStrike" dirty="0" smtClean="0">
                          <a:effectLst/>
                        </a:rPr>
                        <a:t>22</a:t>
                      </a:r>
                      <a:endParaRPr lang="en-US" sz="1600" b="0" i="0" u="none" strike="noStrike" dirty="0">
                        <a:solidFill>
                          <a:srgbClr val="000000"/>
                        </a:solidFill>
                        <a:effectLst/>
                        <a:latin typeface="Georgia" panose="02040502050405020303" pitchFamily="18" charset="0"/>
                      </a:endParaRPr>
                    </a:p>
                  </a:txBody>
                  <a:tcPr marL="9525" marR="9525" marT="9525" marB="0" anchor="ctr"/>
                </a:tc>
              </a:tr>
            </a:tbl>
          </a:graphicData>
        </a:graphic>
      </p:graphicFrame>
    </p:spTree>
    <p:extLst>
      <p:ext uri="{BB962C8B-B14F-4D97-AF65-F5344CB8AC3E}">
        <p14:creationId xmlns:p14="http://schemas.microsoft.com/office/powerpoint/2010/main" val="47392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3" name="Shape 43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 </a:t>
                </a:r>
                <a:r>
                  <a:rPr lang="en-US" sz="2800" b="1" dirty="0" smtClean="0">
                    <a:latin typeface="Georgia"/>
                    <a:ea typeface="Georgia"/>
                    <a:cs typeface="Georgia"/>
                    <a:sym typeface="Georgia"/>
                  </a:rPr>
                  <a:t>interquartile </a:t>
                </a:r>
                <a:r>
                  <a:rPr lang="en-US" sz="2800" b="1" dirty="0">
                    <a:latin typeface="Georgia"/>
                    <a:ea typeface="Georgia"/>
                    <a:cs typeface="Georgia"/>
                    <a:sym typeface="Georgia"/>
                  </a:rPr>
                  <a:t>r</a:t>
                </a:r>
                <a:r>
                  <a:rPr lang="en-US" sz="2800" b="1" dirty="0" smtClean="0">
                    <a:latin typeface="Georgia"/>
                    <a:ea typeface="Georgia"/>
                    <a:cs typeface="Georgia"/>
                    <a:sym typeface="Georgia"/>
                  </a:rPr>
                  <a:t>ange </a:t>
                </a:r>
                <a:r>
                  <a:rPr lang="en-US" sz="2800" dirty="0" smtClean="0">
                    <a:latin typeface="Georgia"/>
                    <a:ea typeface="Georgia"/>
                    <a:cs typeface="Georgia"/>
                    <a:sym typeface="Georgia"/>
                  </a:rPr>
                  <a:t>(IQR) is the difference between third and first quartiles or Q3 – Q1. It represents the range within the middle 50% of the values in the set.</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Traditionally, this range is also used to define low and high </a:t>
                </a:r>
                <a:r>
                  <a:rPr lang="en-US" sz="2800" b="1" dirty="0" smtClean="0">
                    <a:latin typeface="Georgia"/>
                    <a:ea typeface="Georgia"/>
                    <a:cs typeface="Georgia"/>
                    <a:sym typeface="Georgia"/>
                  </a:rPr>
                  <a:t>outliers </a:t>
                </a:r>
                <a:r>
                  <a:rPr lang="en-US" sz="2800" dirty="0" smtClean="0">
                    <a:latin typeface="Georgia"/>
                    <a:ea typeface="Georgia"/>
                    <a:cs typeface="Georgia"/>
                    <a:sym typeface="Georgia"/>
                  </a:rPr>
                  <a:t>in a set. These bounds are sometimes referred to as fences.</a:t>
                </a:r>
              </a:p>
              <a:p>
                <a:pPr>
                  <a:buSzPct val="100000"/>
                </a:pPr>
                <a:r>
                  <a:rPr lang="en-US" sz="2800" dirty="0" smtClean="0"/>
                  <a:t> </a:t>
                </a:r>
                <a:endParaRPr lang="en-US" sz="2800" i="1" dirty="0" smtClean="0">
                  <a:latin typeface="Cambria Math"/>
                </a:endParaRPr>
              </a:p>
              <a:p>
                <a:pPr>
                  <a:buSzPct val="100000"/>
                </a:pPr>
                <a14:m>
                  <m:oMathPara xmlns:m="http://schemas.openxmlformats.org/officeDocument/2006/math">
                    <m:oMathParaPr>
                      <m:jc m:val="centerGroup"/>
                    </m:oMathParaPr>
                    <m:oMath xmlns:m="http://schemas.openxmlformats.org/officeDocument/2006/math">
                      <m:r>
                        <a:rPr lang="en-US" sz="2400" i="1">
                          <a:latin typeface="Cambria Math"/>
                        </a:rPr>
                        <m:t>𝐿𝑜𝑤𝑒𝑟</m:t>
                      </m:r>
                      <m:r>
                        <a:rPr lang="en-US" sz="2400" i="1">
                          <a:latin typeface="Cambria Math"/>
                        </a:rPr>
                        <m:t> </m:t>
                      </m:r>
                      <m:r>
                        <a:rPr lang="en-US" sz="2400" i="1">
                          <a:latin typeface="Cambria Math"/>
                        </a:rPr>
                        <m:t>𝑂𝑢𝑡𝑙𝑖𝑒𝑟𝑠</m:t>
                      </m:r>
                      <m:r>
                        <a:rPr lang="en-US" sz="2400" i="1">
                          <a:latin typeface="Cambria Math"/>
                        </a:rPr>
                        <m:t>&lt;</m:t>
                      </m:r>
                      <m:r>
                        <a:rPr lang="en-US" sz="2400" i="1">
                          <a:latin typeface="Cambria Math"/>
                        </a:rPr>
                        <m:t>𝑄</m:t>
                      </m:r>
                      <m:r>
                        <a:rPr lang="en-US" sz="2400" i="1">
                          <a:latin typeface="Cambria Math"/>
                        </a:rPr>
                        <m:t>1−1.5 ∗</m:t>
                      </m:r>
                      <m:r>
                        <a:rPr lang="en-US" sz="2400" i="1">
                          <a:latin typeface="Cambria Math"/>
                        </a:rPr>
                        <m:t>𝐼𝑄𝑅</m:t>
                      </m:r>
                    </m:oMath>
                  </m:oMathPara>
                </a14:m>
                <a:endParaRPr lang="en-US" sz="2400" dirty="0"/>
              </a:p>
              <a:p>
                <a:pPr>
                  <a:buSzPct val="100000"/>
                </a:pPr>
                <a:endParaRPr lang="en-US" sz="2400" dirty="0"/>
              </a:p>
              <a:p>
                <a:pPr>
                  <a:buSzPct val="100000"/>
                </a:pPr>
                <a14:m>
                  <m:oMathPara xmlns:m="http://schemas.openxmlformats.org/officeDocument/2006/math">
                    <m:oMathParaPr>
                      <m:jc m:val="centerGroup"/>
                    </m:oMathParaPr>
                    <m:oMath xmlns:m="http://schemas.openxmlformats.org/officeDocument/2006/math">
                      <m:r>
                        <a:rPr lang="en-US" sz="2400" i="1">
                          <a:latin typeface="Cambria Math"/>
                        </a:rPr>
                        <m:t>𝐻𝑖𝑔h</m:t>
                      </m:r>
                      <m:r>
                        <a:rPr lang="en-US" sz="2400" i="1">
                          <a:latin typeface="Cambria Math"/>
                        </a:rPr>
                        <m:t> </m:t>
                      </m:r>
                      <m:r>
                        <a:rPr lang="en-US" sz="2400" i="1">
                          <a:latin typeface="Cambria Math"/>
                        </a:rPr>
                        <m:t>𝑂𝑢𝑡𝑙𝑖𝑒𝑟𝑠</m:t>
                      </m:r>
                      <m:r>
                        <a:rPr lang="en-US" sz="2400" i="1">
                          <a:latin typeface="Cambria Math"/>
                        </a:rPr>
                        <m:t>&gt;</m:t>
                      </m:r>
                      <m:r>
                        <a:rPr lang="en-US" sz="2400" i="1">
                          <a:latin typeface="Cambria Math"/>
                        </a:rPr>
                        <m:t>𝑄</m:t>
                      </m:r>
                      <m:r>
                        <a:rPr lang="en-US" sz="2400" i="1">
                          <a:latin typeface="Cambria Math"/>
                        </a:rPr>
                        <m:t>3+1.5 ∗</m:t>
                      </m:r>
                      <m:r>
                        <a:rPr lang="en-US" sz="2400" i="1">
                          <a:latin typeface="Cambria Math"/>
                        </a:rPr>
                        <m:t>𝐼𝑄𝑅</m:t>
                      </m:r>
                    </m:oMath>
                  </m:oMathPara>
                </a14:m>
                <a:endParaRPr lang="en-US" sz="2400" dirty="0"/>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indent="-256540">
                  <a:buSzPct val="100000"/>
                  <a:buFont typeface="Georgia"/>
                  <a:buChar char="‣"/>
                </a:pPr>
                <a:r>
                  <a:rPr lang="en-US" sz="2800" dirty="0" smtClean="0">
                    <a:latin typeface="Georgia"/>
                    <a:ea typeface="Georgia"/>
                    <a:cs typeface="Georgia"/>
                    <a:sym typeface="Georgia"/>
                  </a:rPr>
                  <a:t>Using our example, the delay of 22 minutes would be considered an outlier.</a:t>
                </a: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R="0" lvl="0" algn="l" rtl="0">
                  <a:spcBef>
                    <a:spcPts val="0"/>
                  </a:spcBef>
                  <a:buSzPct val="100000"/>
                </a:pPr>
                <a:endParaRPr lang="en-US" sz="2800" b="1" dirty="0" smtClean="0">
                  <a:latin typeface="Georgia"/>
                  <a:ea typeface="Georgia"/>
                  <a:cs typeface="Georgia"/>
                  <a:sym typeface="Georgia"/>
                </a:endParaRPr>
              </a:p>
              <a:p>
                <a:pPr marR="0" lvl="0" algn="l" rtl="0">
                  <a:spcBef>
                    <a:spcPts val="0"/>
                  </a:spcBef>
                  <a:buSzPct val="100000"/>
                </a:pPr>
                <a:endParaRPr lang="en-US" sz="2800" b="1"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lvl="0">
                  <a:buSzPct val="100000"/>
                </a:pPr>
                <a:endParaRPr lang="en-US" sz="2800" i="1" dirty="0" smtClean="0">
                  <a:latin typeface="Cambria Math"/>
                  <a:ea typeface="Georgia"/>
                  <a:cs typeface="Georgia"/>
                  <a:sym typeface="Georgia"/>
                </a:endParaRPr>
              </a:p>
              <a:p>
                <a:pPr lvl="0">
                  <a:buSzPct val="100000"/>
                </a:pPr>
                <a:endParaRPr lang="en-US" sz="2800" i="1" dirty="0">
                  <a:latin typeface="Cambria Math"/>
                  <a:ea typeface="Georgia"/>
                  <a:cs typeface="Georgia"/>
                  <a:sym typeface="Georgia"/>
                </a:endParaRPr>
              </a:p>
              <a:p>
                <a:pPr marR="0" lvl="0" algn="l" rtl="0">
                  <a:spcBef>
                    <a:spcPts val="0"/>
                  </a:spcBef>
                  <a:buNone/>
                </a:pPr>
                <a:endParaRPr sz="2800" dirty="0">
                  <a:latin typeface="Georgia"/>
                  <a:ea typeface="Georgia"/>
                  <a:cs typeface="Georgia"/>
                  <a:sym typeface="Georgia"/>
                </a:endParaRPr>
              </a:p>
            </p:txBody>
          </p:sp>
        </mc:Choice>
        <mc:Fallback xmlns="">
          <p:sp>
            <p:nvSpPr>
              <p:cNvPr id="433" name="Shape 433"/>
              <p:cNvSpPr txBox="1">
                <a:spLocks noGrp="1" noRot="1" noChangeAspect="1" noMove="1" noResize="1" noEditPoints="1" noAdjustHandles="1" noChangeArrowheads="1" noChangeShapeType="1" noTextEdit="1"/>
              </p:cNvSpPr>
              <p:nvPr>
                <p:ph type="body" idx="1"/>
              </p:nvPr>
            </p:nvSpPr>
            <p:spPr>
              <a:xfrm>
                <a:off x="635006" y="1301275"/>
                <a:ext cx="11734800" cy="3809999"/>
              </a:xfrm>
              <a:prstGeom prst="rect">
                <a:avLst/>
              </a:prstGeom>
              <a:blipFill rotWithShape="1">
                <a:blip r:embed="rId3"/>
                <a:stretch>
                  <a:fillRect l="-1506" r="-2390" b="-57760"/>
                </a:stretch>
              </a:blipFill>
              <a:ln>
                <a:noFill/>
              </a:ln>
            </p:spPr>
            <p:txBody>
              <a:bodyPr/>
              <a:lstStyle/>
              <a:p>
                <a:r>
                  <a:rPr lang="en-US">
                    <a:noFill/>
                  </a:rPr>
                  <a:t> </a:t>
                </a:r>
              </a:p>
            </p:txBody>
          </p:sp>
        </mc:Fallback>
      </mc:AlternateContent>
      <p:sp>
        <p:nvSpPr>
          <p:cNvPr id="434" name="Shape 4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IQR AND OUTLIERS</a:t>
            </a:r>
            <a:endParaRPr lang="en-US" sz="3200" b="1" dirty="0">
              <a:latin typeface="Oswald"/>
              <a:ea typeface="Oswald"/>
              <a:cs typeface="Oswald"/>
              <a:sym typeface="Oswald"/>
            </a:endParaRPr>
          </a:p>
        </p:txBody>
      </p:sp>
    </p:spTree>
    <p:extLst>
      <p:ext uri="{BB962C8B-B14F-4D97-AF65-F5344CB8AC3E}">
        <p14:creationId xmlns:p14="http://schemas.microsoft.com/office/powerpoint/2010/main" val="29019383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b="1" dirty="0" smtClean="0">
                <a:latin typeface="Georgia"/>
                <a:ea typeface="Georgia"/>
                <a:cs typeface="Georgia"/>
                <a:sym typeface="Georgia"/>
              </a:rPr>
              <a:t>Variance</a:t>
            </a:r>
            <a:r>
              <a:rPr lang="en-US" sz="2800" dirty="0" smtClean="0">
                <a:latin typeface="Georgia"/>
                <a:ea typeface="Georgia"/>
                <a:cs typeface="Georgia"/>
                <a:sym typeface="Georgia"/>
              </a:rPr>
              <a:t> represents how much values in the set may deviate </a:t>
            </a:r>
            <a:r>
              <a:rPr lang="en-US" sz="2800" i="1" dirty="0" smtClean="0">
                <a:latin typeface="Georgia"/>
                <a:ea typeface="Georgia"/>
                <a:cs typeface="Georgia"/>
                <a:sym typeface="Georgia"/>
              </a:rPr>
              <a:t>or vary</a:t>
            </a:r>
            <a:r>
              <a:rPr lang="en-US" sz="2800" dirty="0" smtClean="0">
                <a:latin typeface="Georgia"/>
                <a:ea typeface="Georgia"/>
                <a:cs typeface="Georgia"/>
                <a:sym typeface="Georgia"/>
              </a:rPr>
              <a:t> from its mean. A high variance indicates that values in the set are regularly far from the mean while a low variance indicates that they are tightly spaced around the mean.</a:t>
            </a:r>
            <a:endParaRPr lang="en-US" sz="2800" i="1"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b="1" dirty="0" smtClean="0">
                <a:latin typeface="Georgia"/>
                <a:ea typeface="Georgia"/>
                <a:cs typeface="Georgia"/>
                <a:sym typeface="Georgia"/>
              </a:rPr>
              <a:t>Standard </a:t>
            </a:r>
            <a:r>
              <a:rPr lang="en-US" sz="2800" b="1" dirty="0">
                <a:latin typeface="Georgia"/>
                <a:ea typeface="Georgia"/>
                <a:cs typeface="Georgia"/>
                <a:sym typeface="Georgia"/>
              </a:rPr>
              <a:t>deviation </a:t>
            </a:r>
            <a:r>
              <a:rPr lang="en-US" sz="2800" dirty="0">
                <a:latin typeface="Georgia"/>
                <a:ea typeface="Georgia"/>
                <a:cs typeface="Georgia"/>
                <a:sym typeface="Georgia"/>
              </a:rPr>
              <a:t>is </a:t>
            </a:r>
            <a:r>
              <a:rPr lang="en-US" sz="2800" dirty="0" smtClean="0">
                <a:latin typeface="Georgia"/>
                <a:ea typeface="Georgia"/>
                <a:cs typeface="Georgia"/>
                <a:sym typeface="Georgia"/>
              </a:rPr>
              <a:t>just the </a:t>
            </a:r>
            <a:r>
              <a:rPr lang="en-US" sz="2800" dirty="0">
                <a:latin typeface="Georgia"/>
                <a:ea typeface="Georgia"/>
                <a:cs typeface="Georgia"/>
                <a:sym typeface="Georgia"/>
              </a:rPr>
              <a:t>square root of variance.</a:t>
            </a:r>
          </a:p>
        </p:txBody>
      </p:sp>
      <p:sp>
        <p:nvSpPr>
          <p:cNvPr id="468" name="Shape 46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VARIANCE AND STANDARD </a:t>
            </a:r>
            <a:r>
              <a:rPr lang="en-US" sz="3200" b="1" dirty="0">
                <a:latin typeface="Oswald"/>
                <a:ea typeface="Oswald"/>
                <a:cs typeface="Oswald"/>
                <a:sym typeface="Oswald"/>
              </a:rPr>
              <a:t>DEVIATION</a:t>
            </a:r>
          </a:p>
        </p:txBody>
      </p:sp>
      <p:grpSp>
        <p:nvGrpSpPr>
          <p:cNvPr id="2" name="Group 1"/>
          <p:cNvGrpSpPr>
            <a:grpSpLocks noChangeAspect="1"/>
          </p:cNvGrpSpPr>
          <p:nvPr/>
        </p:nvGrpSpPr>
        <p:grpSpPr>
          <a:xfrm>
            <a:off x="4098891" y="3605530"/>
            <a:ext cx="4807019" cy="2560320"/>
            <a:chOff x="3378200" y="3422650"/>
            <a:chExt cx="5635171" cy="3001412"/>
          </a:xfrm>
        </p:grpSpPr>
        <p:pic>
          <p:nvPicPr>
            <p:cNvPr id="5" name="Shape 461"/>
            <p:cNvPicPr preferRelativeResize="0"/>
            <p:nvPr/>
          </p:nvPicPr>
          <p:blipFill rotWithShape="1">
            <a:blip r:embed="rId3">
              <a:alphaModFix/>
            </a:blip>
            <a:srcRect l="57786" r="2367" b="50000"/>
            <a:stretch/>
          </p:blipFill>
          <p:spPr>
            <a:xfrm>
              <a:off x="3378200" y="3422650"/>
              <a:ext cx="2525486" cy="3001412"/>
            </a:xfrm>
            <a:prstGeom prst="rect">
              <a:avLst/>
            </a:prstGeom>
            <a:noFill/>
            <a:ln>
              <a:noFill/>
            </a:ln>
          </p:spPr>
        </p:pic>
        <p:pic>
          <p:nvPicPr>
            <p:cNvPr id="6" name="Shape 461"/>
            <p:cNvPicPr preferRelativeResize="0"/>
            <p:nvPr/>
          </p:nvPicPr>
          <p:blipFill rotWithShape="1">
            <a:blip r:embed="rId3">
              <a:alphaModFix/>
            </a:blip>
            <a:srcRect l="15879" r="44046" b="50000"/>
            <a:stretch/>
          </p:blipFill>
          <p:spPr>
            <a:xfrm>
              <a:off x="6473371" y="3422650"/>
              <a:ext cx="2540000" cy="3001412"/>
            </a:xfrm>
            <a:prstGeom prst="rect">
              <a:avLst/>
            </a:prstGeom>
            <a:noFill/>
            <a:ln>
              <a:noFill/>
            </a:ln>
          </p:spPr>
        </p:pic>
      </p:grpSp>
    </p:spTree>
    <p:extLst>
      <p:ext uri="{BB962C8B-B14F-4D97-AF65-F5344CB8AC3E}">
        <p14:creationId xmlns:p14="http://schemas.microsoft.com/office/powerpoint/2010/main" val="2123302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STATISTICS FUNDAMENTALS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U</a:t>
            </a:r>
            <a:r>
              <a:rPr lang="en-US" sz="2800" dirty="0">
                <a:solidFill>
                  <a:srgbClr val="333333"/>
                </a:solidFill>
                <a:highlight>
                  <a:srgbClr val="FFFFFF"/>
                </a:highlight>
                <a:latin typeface="Georgia"/>
                <a:ea typeface="Georgia"/>
                <a:cs typeface="Georgia"/>
                <a:sym typeface="Georgia"/>
              </a:rPr>
              <a:t>se </a:t>
            </a:r>
            <a:r>
              <a:rPr lang="en-US" sz="2800" dirty="0" err="1">
                <a:solidFill>
                  <a:srgbClr val="333333"/>
                </a:solidFill>
                <a:highlight>
                  <a:srgbClr val="FFFFFF"/>
                </a:highlight>
                <a:latin typeface="Georgia"/>
                <a:ea typeface="Georgia"/>
                <a:cs typeface="Georgia"/>
                <a:sym typeface="Georgia"/>
              </a:rPr>
              <a:t>NumPy</a:t>
            </a:r>
            <a:r>
              <a:rPr lang="en-US" sz="2800" dirty="0">
                <a:solidFill>
                  <a:srgbClr val="333333"/>
                </a:solidFill>
                <a:highlight>
                  <a:srgbClr val="FFFFFF"/>
                </a:highlight>
                <a:latin typeface="Georgia"/>
                <a:ea typeface="Georgia"/>
                <a:cs typeface="Georgia"/>
                <a:sym typeface="Georgia"/>
              </a:rPr>
              <a:t> and Pandas libraries to analyze datasets using </a:t>
            </a:r>
            <a:r>
              <a:rPr lang="en-US" sz="2800" dirty="0" smtClean="0">
                <a:solidFill>
                  <a:srgbClr val="333333"/>
                </a:solidFill>
                <a:highlight>
                  <a:srgbClr val="FFFFFF"/>
                </a:highlight>
                <a:latin typeface="Georgia"/>
                <a:ea typeface="Georgia"/>
                <a:cs typeface="Georgia"/>
                <a:sym typeface="Georgia"/>
              </a:rPr>
              <a:t>summary statistics</a:t>
            </a:r>
            <a:endParaRPr lang="en-US" sz="2800" dirty="0">
              <a:solidFill>
                <a:srgbClr val="333333"/>
              </a:solidFill>
              <a:highlight>
                <a:srgbClr val="FFFFFF"/>
              </a:highlight>
              <a:latin typeface="Georgia"/>
              <a:ea typeface="Georgia"/>
              <a:cs typeface="Georgia"/>
              <a:sym typeface="Georgia"/>
            </a:endParaRPr>
          </a:p>
          <a:p>
            <a:pPr marL="203200" marR="0" lvl="0" indent="-256540" algn="l" rtl="0">
              <a:spcBef>
                <a:spcPts val="1000"/>
              </a:spcBef>
              <a:buSzPct val="100000"/>
              <a:buFont typeface="Georgia"/>
              <a:buChar char="‣"/>
            </a:pPr>
            <a:r>
              <a:rPr lang="en-US" sz="2800" dirty="0" smtClean="0">
                <a:latin typeface="Georgia"/>
                <a:ea typeface="Georgia"/>
                <a:cs typeface="Georgia"/>
                <a:sym typeface="Georgia"/>
              </a:rPr>
              <a:t>Visualize </a:t>
            </a:r>
            <a:r>
              <a:rPr lang="en-US" sz="2800" dirty="0" smtClean="0">
                <a:solidFill>
                  <a:srgbClr val="333333"/>
                </a:solidFill>
                <a:highlight>
                  <a:srgbClr val="FFFFFF"/>
                </a:highlight>
                <a:latin typeface="Georgia"/>
                <a:ea typeface="Georgia"/>
                <a:cs typeface="Georgia"/>
                <a:sym typeface="Georgia"/>
              </a:rPr>
              <a:t>data to </a:t>
            </a:r>
            <a:r>
              <a:rPr lang="en-US" sz="2800" dirty="0">
                <a:solidFill>
                  <a:srgbClr val="333333"/>
                </a:solidFill>
                <a:highlight>
                  <a:srgbClr val="FFFFFF"/>
                </a:highlight>
                <a:latin typeface="Georgia"/>
                <a:ea typeface="Georgia"/>
                <a:cs typeface="Georgia"/>
                <a:sym typeface="Georgia"/>
              </a:rPr>
              <a:t>discern characteristics </a:t>
            </a:r>
            <a:r>
              <a:rPr lang="en-US" sz="2800" dirty="0" smtClean="0">
                <a:solidFill>
                  <a:srgbClr val="333333"/>
                </a:solidFill>
                <a:highlight>
                  <a:srgbClr val="FFFFFF"/>
                </a:highlight>
                <a:latin typeface="Georgia"/>
                <a:ea typeface="Georgia"/>
                <a:cs typeface="Georgia"/>
                <a:sym typeface="Georgia"/>
              </a:rPr>
              <a:t>in </a:t>
            </a:r>
            <a:r>
              <a:rPr lang="en-US" sz="2800" dirty="0">
                <a:solidFill>
                  <a:srgbClr val="333333"/>
                </a:solidFill>
                <a:highlight>
                  <a:srgbClr val="FFFFFF"/>
                </a:highlight>
                <a:latin typeface="Georgia"/>
                <a:ea typeface="Georgia"/>
                <a:cs typeface="Georgia"/>
                <a:sym typeface="Georgia"/>
              </a:rPr>
              <a:t>a dataset</a:t>
            </a:r>
          </a:p>
          <a:p>
            <a:pPr marL="203200" marR="0" lvl="0" indent="-256540" algn="l" rtl="0">
              <a:spcBef>
                <a:spcPts val="1000"/>
              </a:spcBef>
              <a:buSzPct val="100000"/>
              <a:buFont typeface="Georgia"/>
              <a:buChar char="‣"/>
            </a:pPr>
            <a:r>
              <a:rPr lang="en-US" sz="2800" dirty="0">
                <a:latin typeface="Georgia"/>
                <a:ea typeface="Georgia"/>
                <a:cs typeface="Georgia"/>
                <a:sym typeface="Georgia"/>
              </a:rPr>
              <a:t>I</a:t>
            </a:r>
            <a:r>
              <a:rPr lang="en-US" sz="2800" dirty="0">
                <a:solidFill>
                  <a:srgbClr val="333333"/>
                </a:solidFill>
                <a:highlight>
                  <a:srgbClr val="FFFFFF"/>
                </a:highlight>
                <a:latin typeface="Georgia"/>
                <a:ea typeface="Georgia"/>
                <a:cs typeface="Georgia"/>
                <a:sym typeface="Georgia"/>
              </a:rPr>
              <a:t>dentify a normal distribution within a dataset using summary statistics and visualization</a:t>
            </a:r>
          </a:p>
          <a:p>
            <a:pPr marL="203200" marR="0" lvl="0" indent="-256540" algn="l" rtl="0">
              <a:spcBef>
                <a:spcPts val="1000"/>
              </a:spcBef>
              <a:buSzPct val="100000"/>
              <a:buFont typeface="Georgia"/>
              <a:buChar char="‣"/>
            </a:pPr>
            <a:r>
              <a:rPr lang="en-US" sz="2800" dirty="0">
                <a:latin typeface="Georgia"/>
                <a:ea typeface="Georgia"/>
                <a:cs typeface="Georgia"/>
                <a:sym typeface="Georgia"/>
              </a:rPr>
              <a:t>I</a:t>
            </a:r>
            <a:r>
              <a:rPr lang="en-US" sz="2800" dirty="0">
                <a:solidFill>
                  <a:srgbClr val="333333"/>
                </a:solidFill>
                <a:highlight>
                  <a:srgbClr val="FFFFFF"/>
                </a:highlight>
                <a:latin typeface="Georgia"/>
                <a:ea typeface="Georgia"/>
                <a:cs typeface="Georgia"/>
                <a:sym typeface="Georgia"/>
              </a:rPr>
              <a:t>D variable types and complete dummy coding by hand</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smtClean="0">
                <a:latin typeface="Oswald"/>
                <a:ea typeface="Oswald"/>
                <a:cs typeface="Oswald"/>
                <a:sym typeface="Oswald"/>
              </a:rPr>
              <a:t>TODAY’S LEARNING </a:t>
            </a:r>
            <a:r>
              <a:rPr lang="en-US" sz="5400" b="1" dirty="0">
                <a:latin typeface="Oswald"/>
                <a:ea typeface="Oswald"/>
                <a:cs typeface="Oswald"/>
                <a:sym typeface="Oswald"/>
              </a:rPr>
              <a:t>OBJECTIVES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Using our example, the variance of the delays is about 39.42 minutes</a:t>
            </a:r>
            <a:r>
              <a:rPr lang="en-US" sz="2800" baseline="30000" dirty="0" smtClean="0">
                <a:latin typeface="Georgia"/>
                <a:ea typeface="Georgia"/>
                <a:cs typeface="Georgia"/>
                <a:sym typeface="Georgia"/>
              </a:rPr>
              <a:t>2</a:t>
            </a:r>
            <a:r>
              <a:rPr lang="en-US" sz="2800" dirty="0" smtClean="0">
                <a:latin typeface="Georgia"/>
                <a:ea typeface="Georgia"/>
                <a:cs typeface="Georgia"/>
                <a:sym typeface="Georgia"/>
              </a:rPr>
              <a:t> and the standard deviation is 6.28 minutes.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Note that variance is always measured in </a:t>
            </a:r>
            <a:r>
              <a:rPr lang="en-US" sz="2800" u="sng" dirty="0" smtClean="0">
                <a:latin typeface="Georgia"/>
                <a:ea typeface="Georgia"/>
                <a:cs typeface="Georgia"/>
                <a:sym typeface="Georgia"/>
              </a:rPr>
              <a:t>squared units</a:t>
            </a:r>
            <a:r>
              <a:rPr lang="en-US" sz="2800" dirty="0" smtClean="0">
                <a:latin typeface="Georgia"/>
                <a:ea typeface="Georgia"/>
                <a:cs typeface="Georgia"/>
                <a:sym typeface="Georgia"/>
              </a:rPr>
              <a:t> and standard deviation is measured in units. As a result, standard deviation is usually more interpretable.</a:t>
            </a:r>
            <a:endParaRPr lang="en-US" sz="2800" dirty="0">
              <a:latin typeface="Georgia"/>
              <a:ea typeface="Georgia"/>
              <a:cs typeface="Georgia"/>
              <a:sym typeface="Georgia"/>
            </a:endParaRPr>
          </a:p>
        </p:txBody>
      </p:sp>
      <p:sp>
        <p:nvSpPr>
          <p:cNvPr id="468" name="Shape 468"/>
          <p:cNvSpPr/>
          <p:nvPr/>
        </p:nvSpPr>
        <p:spPr>
          <a:xfrm>
            <a:off x="635000" y="736600"/>
            <a:ext cx="11734800"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VARIANCE AND STANDARD DEVIATION</a:t>
            </a:r>
          </a:p>
        </p:txBody>
      </p:sp>
    </p:spTree>
    <p:extLst>
      <p:ext uri="{BB962C8B-B14F-4D97-AF65-F5344CB8AC3E}">
        <p14:creationId xmlns:p14="http://schemas.microsoft.com/office/powerpoint/2010/main" val="13071070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CODEALONG (PART 1)</a:t>
            </a:r>
            <a:r>
              <a:rPr lang="en-US" sz="3200" b="1" dirty="0">
                <a:latin typeface="Oswald"/>
                <a:ea typeface="Oswald"/>
                <a:cs typeface="Oswald"/>
                <a:sym typeface="Oswald"/>
              </a:rPr>
              <a:t>	</a:t>
            </a:r>
          </a:p>
        </p:txBody>
      </p:sp>
      <p:sp>
        <p:nvSpPr>
          <p:cNvPr id="416" name="Shape 41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smtClean="0">
                <a:solidFill>
                  <a:srgbClr val="FFFFFF"/>
                </a:solidFill>
                <a:latin typeface="Oswald"/>
                <a:ea typeface="Oswald"/>
                <a:cs typeface="Oswald"/>
                <a:sym typeface="Oswald"/>
              </a:rPr>
              <a:t>SUMMARY STATISTICS</a:t>
            </a:r>
            <a:endParaRPr lang="en-US" sz="9600" b="1" dirty="0">
              <a:solidFill>
                <a:srgbClr val="FFFFFF"/>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Open the </a:t>
            </a:r>
            <a:r>
              <a:rPr lang="en-US" sz="2800" dirty="0" smtClean="0">
                <a:latin typeface="Georgia"/>
                <a:ea typeface="Georgia"/>
                <a:cs typeface="Georgia"/>
                <a:sym typeface="Georgia"/>
              </a:rPr>
              <a:t>dc-metro-delays </a:t>
            </a:r>
            <a:r>
              <a:rPr lang="en-US" sz="2800" dirty="0">
                <a:latin typeface="Georgia"/>
                <a:ea typeface="Georgia"/>
                <a:cs typeface="Georgia"/>
                <a:sym typeface="Georgia"/>
              </a:rPr>
              <a:t>notebook located in </a:t>
            </a:r>
            <a:r>
              <a:rPr lang="en-US" sz="2800" dirty="0" smtClean="0">
                <a:latin typeface="Georgia"/>
                <a:ea typeface="Georgia"/>
                <a:cs typeface="Georgia"/>
                <a:sym typeface="Georgia"/>
              </a:rPr>
              <a:t>lessons/lesson-03/code </a:t>
            </a:r>
            <a:r>
              <a:rPr lang="en-US" sz="2800" dirty="0">
                <a:latin typeface="Georgia"/>
                <a:ea typeface="Georgia"/>
                <a:cs typeface="Georgia"/>
                <a:sym typeface="Georgia"/>
              </a:rPr>
              <a:t>of the class repo.</a:t>
            </a:r>
          </a:p>
          <a:p>
            <a:pPr marR="0" lvl="0" algn="l" rtl="0">
              <a:spcBef>
                <a:spcPts val="1000"/>
              </a:spcBef>
              <a:buNone/>
            </a:pPr>
            <a:endParaRPr sz="2800" dirty="0">
              <a:latin typeface="Georgia"/>
              <a:ea typeface="Georgia"/>
              <a:cs typeface="Georgia"/>
              <a:sym typeface="Georgia"/>
            </a:endParaRPr>
          </a:p>
        </p:txBody>
      </p:sp>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SUMMARY STATISTICS IN PANDAS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Summary statistics are not terribly complicated, but they are essential building blocks to any analysis. They let you know about the shape of each variable and immediately see any odd or unexpected behavior.</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Taking a small amount of time to examine the summary statistics of a dataset can sometimes save an enormous amount of time during the modeling phase.</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They are also easy to understand and explain to others!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
        <p:nvSpPr>
          <p:cNvPr id="500" name="Shape 50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WHY ARE SUMMARY STATISTICS IMPORTANT?</a:t>
            </a:r>
            <a:endParaRPr lang="en-US" sz="3200" b="1" dirty="0">
              <a:latin typeface="Oswald"/>
              <a:ea typeface="Oswald"/>
              <a:cs typeface="Oswald"/>
              <a:sym typeface="Oswa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225" y="3346450"/>
            <a:ext cx="4324350" cy="10858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smtClean="0">
                <a:solidFill>
                  <a:srgbClr val="FFFFFF"/>
                </a:solidFill>
                <a:latin typeface="Oswald"/>
                <a:ea typeface="Oswald"/>
                <a:cs typeface="Oswald"/>
                <a:sym typeface="Oswald"/>
              </a:rPr>
              <a:t>DISTRIBUTIONS</a:t>
            </a:r>
            <a:endParaRPr lang="en-US" sz="9600" b="1" dirty="0">
              <a:solidFill>
                <a:srgbClr val="FFFFFF"/>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35006" y="11683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A </a:t>
            </a:r>
            <a:r>
              <a:rPr lang="en-US" sz="2800" b="1" dirty="0" smtClean="0">
                <a:latin typeface="Georgia"/>
                <a:ea typeface="Georgia"/>
                <a:cs typeface="Georgia"/>
                <a:sym typeface="Georgia"/>
              </a:rPr>
              <a:t>distribution</a:t>
            </a:r>
            <a:r>
              <a:rPr lang="en-US" sz="2800" dirty="0" smtClean="0">
                <a:latin typeface="Georgia"/>
                <a:ea typeface="Georgia"/>
                <a:cs typeface="Georgia"/>
                <a:sym typeface="Georgia"/>
              </a:rPr>
              <a:t> is how statistics translates the frequency of each value in a set to the probability (or likelihood) that each value will appear in the set.</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 probability of a value is the likelihood that it occurs in the set while the cumulative probability is the likelihood that any value </a:t>
            </a:r>
            <a:r>
              <a:rPr lang="en-US" sz="2800" i="1" dirty="0" smtClean="0">
                <a:latin typeface="Georgia"/>
                <a:ea typeface="Georgia"/>
                <a:cs typeface="Georgia"/>
                <a:sym typeface="Georgia"/>
              </a:rPr>
              <a:t>less than or equal</a:t>
            </a:r>
            <a:r>
              <a:rPr lang="en-US" sz="2800" dirty="0" smtClean="0">
                <a:latin typeface="Georgia"/>
                <a:ea typeface="Georgia"/>
                <a:cs typeface="Georgia"/>
                <a:sym typeface="Georgia"/>
              </a:rPr>
              <a:t> to it occurs in the set.</a:t>
            </a:r>
            <a:endParaRPr lang="en-US" sz="2800" dirty="0">
              <a:latin typeface="Georgia"/>
              <a:ea typeface="Georgia"/>
              <a:cs typeface="Georgia"/>
              <a:sym typeface="Georgia"/>
            </a:endParaRPr>
          </a:p>
        </p:txBody>
      </p:sp>
      <p:sp>
        <p:nvSpPr>
          <p:cNvPr id="512" name="Shape 5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DISTRIBUTIONS</a:t>
            </a:r>
            <a:endParaRPr lang="en-US" sz="3200" b="1" dirty="0">
              <a:latin typeface="Oswald"/>
              <a:ea typeface="Oswald"/>
              <a:cs typeface="Oswald"/>
              <a:sym typeface="Oswald"/>
            </a:endParaRPr>
          </a:p>
        </p:txBody>
      </p:sp>
      <p:graphicFrame>
        <p:nvGraphicFramePr>
          <p:cNvPr id="5" name="Table 4"/>
          <p:cNvGraphicFramePr>
            <a:graphicFrameLocks noGrp="1"/>
          </p:cNvGraphicFramePr>
          <p:nvPr>
            <p:extLst>
              <p:ext uri="{D42A27DB-BD31-4B8C-83A1-F6EECF244321}">
                <p14:modId xmlns:p14="http://schemas.microsoft.com/office/powerpoint/2010/main" val="2365458594"/>
              </p:ext>
            </p:extLst>
          </p:nvPr>
        </p:nvGraphicFramePr>
        <p:xfrm>
          <a:off x="2959100" y="2990215"/>
          <a:ext cx="7086600" cy="2413635"/>
        </p:xfrm>
        <a:graphic>
          <a:graphicData uri="http://schemas.openxmlformats.org/drawingml/2006/table">
            <a:tbl>
              <a:tblPr firstRow="1" bandRow="1">
                <a:tableStyleId>{7DF18680-E054-41AD-8BC1-D1AEF772440D}</a:tableStyleId>
              </a:tblPr>
              <a:tblGrid>
                <a:gridCol w="1771650"/>
                <a:gridCol w="1771650"/>
                <a:gridCol w="1771650"/>
                <a:gridCol w="1771650"/>
              </a:tblGrid>
              <a:tr h="264487">
                <a:tc>
                  <a:txBody>
                    <a:bodyPr/>
                    <a:lstStyle/>
                    <a:p>
                      <a:pPr algn="ctr"/>
                      <a:r>
                        <a:rPr lang="en-US" sz="1800" dirty="0" smtClean="0"/>
                        <a:t>Delay</a:t>
                      </a:r>
                      <a:endParaRPr lang="en-US" sz="1800" dirty="0">
                        <a:latin typeface="Georgia" panose="02040502050405020303" pitchFamily="18" charset="0"/>
                      </a:endParaRPr>
                    </a:p>
                  </a:txBody>
                  <a:tcPr anchor="ctr"/>
                </a:tc>
                <a:tc>
                  <a:txBody>
                    <a:bodyPr/>
                    <a:lstStyle/>
                    <a:p>
                      <a:pPr algn="ctr"/>
                      <a:r>
                        <a:rPr lang="en-US" sz="1800" dirty="0" smtClean="0"/>
                        <a:t>Frequency</a:t>
                      </a:r>
                      <a:endParaRPr lang="en-US" sz="1800" dirty="0">
                        <a:latin typeface="Georgia" panose="02040502050405020303" pitchFamily="18" charset="0"/>
                      </a:endParaRPr>
                    </a:p>
                  </a:txBody>
                  <a:tcPr anchor="ctr"/>
                </a:tc>
                <a:tc>
                  <a:txBody>
                    <a:bodyPr/>
                    <a:lstStyle/>
                    <a:p>
                      <a:pPr algn="ctr"/>
                      <a:r>
                        <a:rPr lang="en-US" sz="1800" dirty="0" smtClean="0">
                          <a:latin typeface="+mj-lt"/>
                        </a:rPr>
                        <a:t>Probability</a:t>
                      </a:r>
                      <a:endParaRPr lang="en-US" sz="1800" dirty="0">
                        <a:latin typeface="+mj-lt"/>
                      </a:endParaRPr>
                    </a:p>
                  </a:txBody>
                  <a:tcPr anchor="ctr"/>
                </a:tc>
                <a:tc>
                  <a:txBody>
                    <a:bodyPr/>
                    <a:lstStyle/>
                    <a:p>
                      <a:pPr algn="ctr"/>
                      <a:r>
                        <a:rPr lang="en-US" sz="1800" dirty="0" smtClean="0">
                          <a:latin typeface="+mj-lt"/>
                        </a:rPr>
                        <a:t>Cumulative Probability</a:t>
                      </a:r>
                      <a:endParaRPr lang="en-US" sz="1800" dirty="0">
                        <a:latin typeface="+mj-lt"/>
                      </a:endParaRPr>
                    </a:p>
                  </a:txBody>
                  <a:tcPr anchor="ctr"/>
                </a:tc>
              </a:tr>
              <a:tr h="246119">
                <a:tc>
                  <a:txBody>
                    <a:bodyPr/>
                    <a:lstStyle/>
                    <a:p>
                      <a:pPr algn="ctr" fontAlgn="b"/>
                      <a:r>
                        <a:rPr lang="en-US" sz="1600" b="0" i="0" u="none" strike="noStrike" dirty="0" smtClean="0">
                          <a:solidFill>
                            <a:srgbClr val="000000"/>
                          </a:solidFill>
                          <a:effectLst/>
                          <a:latin typeface="Georgia" panose="02040502050405020303" pitchFamily="18" charset="0"/>
                        </a:rPr>
                        <a:t>2</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1/11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1/11</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4</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3</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3/11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4/11</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6</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1/11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5/11</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8</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3</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3/11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8/11</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12</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1/11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9/11</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18</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1/11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10/11</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22</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1/11</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11/11</a:t>
                      </a:r>
                      <a:endParaRPr lang="en-US" sz="1600" b="0" i="0" u="none" strike="noStrike" dirty="0">
                        <a:solidFill>
                          <a:srgbClr val="000000"/>
                        </a:solidFill>
                        <a:effectLst/>
                        <a:latin typeface="Georgia" panose="02040502050405020303" pitchFamily="18" charset="0"/>
                      </a:endParaRPr>
                    </a:p>
                  </a:txBody>
                  <a:tcPr marL="9525" marR="9525" marT="9525" marB="0" anchor="b"/>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35006" y="11683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Here’s how these probability distributions look:</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You can see how the modes have a large effect on both distributions.</a:t>
            </a:r>
          </a:p>
        </p:txBody>
      </p:sp>
      <p:sp>
        <p:nvSpPr>
          <p:cNvPr id="512" name="Shape 5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VISUALIZING DISTRIBUTIONS</a:t>
            </a:r>
            <a:endParaRPr lang="en-US" sz="3200" b="1" dirty="0">
              <a:latin typeface="Oswald"/>
              <a:ea typeface="Oswald"/>
              <a:cs typeface="Oswald"/>
              <a:sym typeface="Oswald"/>
            </a:endParaRPr>
          </a:p>
        </p:txBody>
      </p:sp>
      <p:sp>
        <p:nvSpPr>
          <p:cNvPr id="2" name="AutoShape 2" descr="data:image/png;base64,iVBORw0KGgoAAAANSUhEUgAAAX0AAAECCAYAAAASDQdFAAAABHNCSVQICAgIfAhkiAAAAAlwSFlzAAALEgAACxIB0t1+/AAAIABJREFUeJzt3Xl81NW9//HX+SYQtoQohGXYF4GAEhBkk03EuoH19tZj7e3vVq1abW9daL2Vemn78956bWm51utP21uUahe9R+vSFsWlFpWgrLJJ2FGQsG8hgUCSOb8/vjM4IslMkpk5s3yej4cPM3PmO/POl+Qz35z5fj9HWWsRQgiRHTzXAYQQQiSPFH0hhMgiUvSFECKLSNEXQogsIkVfCCGyiBR9IYTIIrnRHqC1VsBjQAlQDdxijNkWMT4dmAXUAPOMMXO11rnAU0BvoBa41RizKf7xhRBCNEYsR/rXAnnGmHHATGBOeCBU3OcAU4HJwG1a6yLgKiDHGHMx8O/Ag3HOLYQQogliKfrjgQUAxpglwMiIsWJgszGmwhhTAywCJgKbgNzQXwntgVNxTS2EEKJJYin6BcDRiNu1WmuvnrFj+EW+EugDbAB+DTzS/KhCCCGaK5aiXwHkR25jjAlGjBVEjOUDR4B7gAXGmIH4nwU8rbVuGYe8QgghmiHqB7lAKTANeF5rPQZYGzFWBvTXWhcCx4EJwGxgMJ9O6RwJvU5OlNeRJkBCCNE0KuYHRmu4FnH2ztDQXTcBI4C2oTN1rgZ+FHrRJ4wxv9JatwWeBLoCLYCHjTH/GyWLLS8vjzV3UgQCASRTdKmYCVIzl2SKjWSKXSAQgEYU/ahH+sYYC9xxxt2bIsbnA/PP2KYKuD7WEEIIIZJDLs4SQogsIkVfCCGySCwf5AoRE1tXB5vWYVcuxpbvQJ1bBJ27oSZ8AdX+HNfxhBBI0RdxYvftJvj4Q/DJ9k/vC///tRdQ076CunQaKreFm4BCCECKvoiDE8sXE/zpTDhehRo1CTXhMug3CI4cwq5biX35D9jn52E3rMb71g9QLeSSDSFckTl90Sx2y3oOPHAPnDqFuvEuvFu/ixo0FNWiJaqoC94lV+H95Fdw/ghYt5Lg4w9ha2pcxxYia0nRF01mjxwk+KufggXvzh/iXXzpWR+n2ubjfWsmDBkOa5djf/tLol0fIkSqW7VqFV/60peYMWMGd999N9/5zndYuHBhvY+/55572LlzZ/IC1kOmd0ST2Npav+AfPUzhLfdwrLikwcerFi3xvvUDgnNmYZe+A+ePQI29JElphUiM4cOHM2vWLABOnDjB3XffTY8ePejXr5/jZPWToi+axC6cD1s3oC6aQLtrv8qx3bujbqNa5uF9YwbB/3sX9plfYwcMQXXolIS0IpMFn5uHXVEa1+dUIy7Gu+6mRm3TunVrrrnmGt5++23eeust1q5dSzAY5LrrrmPSpEmnH7d//34efvhhTp06xaFDh7j55pvp1asXP/nJT3j88ccBeOCBB7j++usZOHBgXL8vkOkd0QT22FHsn5+FNu1QX/0mSsV8BTiqqAvqhlvhxHGC82SaR2SWwsJCFi5cyJ49e3jkkUeYM2cOv//976msrDz9mB07dqC1Zvbs2cyYMYOXXnqJ7t2706pVK3bs2MGxY8fYs2dPQgo+yJG+aAL70u/hRBXqK7eh2hVE3+AMatyl2A/eh9VL4YP34MJxCUgpsoV33U3QyKPyRNm7dy9Tp07ljTfeYMaMGVhrqaurY8+ePacf06FDB373u9/xyiuvAFBXVwfAVVddxauvvkqnTp247LLLEpZRjvRFo9id27Hvvg6BnqjJVzbpOZRSeF++CXJyCP7paWxtbZxTCpF8VVVVzJ8/n3bt2jF8+HDmzJnDnDlzmDx5Mt26dTv9uCeffJLLL7+cmTNnMnz48NN/7U6aNInly5dTWlqa0KIvR/qiUewrz4G1eNfdhMqJ1i27fqpLN9TEy7F/fwX7zgLUlGlxTClEcnzwwQfMmDEDpRTBYJCbbrqJ8ePH89hjj3HXXXdx4sQJJkyYQOvWrU9Pg06ePJnHH3+cP/7xjxQVFXH0qL8OVcuWLRk6dChHjx6lXbt2CcssRV/EzO7bjV2xGHr2hSEXNvv51PQbsO/9HfuXZ7HjpqBatYlDSiGSY9iwYbzwwgtnHfvWt771ufvmzPGXF+/RowdTpkw563bBYJBp0xJ7ACTTOyJm9o2XwQZRX/iHRn14Wx+V3x71hX+Aygrsu2/EIaEQ6evee++lsrKSYcOGJfR15EhfxMQeO4pd/CZ06IQaOT5uz6suuQq74E/YN1/GXnI1Kld+JEV2mj17dlJeR470RUzswlf9VguXfbFZc/lnUu0KUBO+AIcOYJe/G7fnFUKcnRR9EZUNBrGL3oC81qiLp8b9+dXUa8DzsK+9KOftC5FgUvRFdBvWwKH9qIvGo1q1jvvTq46d/SmjTz6CslVxf34hxKek6IuobOmbAAk5yg9TU68BIPj2awl7DSFEDB/kaq0V8BhQAlQDtxhjtkWMTwdmATXAk8aYJ7TWXwduxF9Ho3Vo2y7GmIq4fwcioWxVJXble9Clm98jP1F6nwfd+8DqJdijh2WlLSESJJYj/WuBPGPMOGAmMCc8oLXODd2eCkwGvqm1LjLGPGWMucQYMwVYAXxHCn56skvfgdoa1MVT43KaZn2UUqiJl0NdHXbx3xL2OkJku1iK/nhgAYAxZgkwMmKsGNhsjKkwxtQAi4CJ4UGt9UhgsDHmifhFFslk33sLPA81JvFtkNXoSdCyJfbd17HBYMJfT4hsFEvRLwCORtyu1Vp79YwdA9pH3J4J/N9mJRTO2IP7YPsmGDQUVXhuwl9PtWmLumgC7N/jf3gshIi7WIp+BZAfuY0xJhgxFtlmMR84AqC1bg8MMMa8HY+gIvnCPcrViIuT9ppqwuX+a5fKFI8QiRDL5Y+lwDTgea31GGBtxFgZ0F9rXQgcx5/aCV9WNhFo1G9uIBBozMOTIpsz7V2zjFNeDl2vvJacKB+sxiuT7dqVPV27U7d6CV3OKcRr3bx+PNn879cYkik2qZipsWIp+i8Cl2mtw0vT3KS1vgFoa4yZq7WeAbwOKGCuMSa8hNJAYNvnn65+5eXljXl4wgUCgazNZA/uJ7hxHRSXsLfqBFSdSFqm4Mjx2L88S/mrL+I147OEbP73awzJFJtUzASNfyOKWvSNMRa444y7N0WMzwfmn2W7nzcqiUgpduViILlTO2Fq9GS/8+aStyEJHyALkU3k4ixxVnZFKSgPNXxM0l9bdQ745+2vX4WtOJL01xcik0nRF59jjx6GrRtgwBBUQaGTDGr0JAgGscsWOXl9ITKVFH3xOXbdCgDU0JFRHpk4atQEUB52qZz8JUQ8SdEXn2PXLAdAXXCRswyq4BwYMAS2bcQeOuAshxCZRoq++AxbWwPrP4CiLn6/HYfCHyLbD953mkOITCJFX3zW5vVQfQI19KKE9tqJhRo+BpTCriyN/mAhREyk6IvP+HRqx918fpgqPBf6FcPm9diKw67jCJERpOiLz7Brl0NeKxhwvusoAKgRY8Fa7EqZ4hEiHqToi9Psvt2wdxcUl6BatHAdBwA1fBzw6cViQojmkaIvTrPr/aUK1ZALHSf5lOpQ5F+otXEttqrSdRwh0p4UfXGaLVsNgBpc4jjJZ6lho/0LtULXDwghmk6KvgDABuv8HvYdOkFRV9dxPkOVjPK/WL3UbRAhMoAUfeH7eBscr0QNHub8VM3P6dYLOnTCrlvpX0cghGgyKfoCAFvmz+dTnFpTOxBaP3fYaDhR5V9HIIRoMin6AoiYzx801HGSswtP8ViZ4hGiWaToC+zJk7BlPfTog8pvH30DF84bDK3bYFctwVrrOo0QaUuKvvALfm0tavAw10nqpXJboM4fAQf3QfkO13GESFtS9AV24xogdad2Tjt/BAB23UrHQYRIX1L0BXbTh+B50L/YdZQGqSHDAbAfStEXoqmk6Gc5e7IaPtoMvfqjWrVxHadBqv050LMvbP4QW13/Qu1CiPpFXRhda62Ax4ASoBq4xRizLWJ8OjALqAHmGWPmhu6/D7gGaAE8ZoyZF//4otm2lkFdHWrAENdJYqLOH4HdsQ02roXwRVtCiJjFcqR/LZBnjBkHzATmhAe01rmh21OBycBtWusirfUkYGxom8lAjzjnFnFiN34IgBp4geMksQn3BZJ5fSGaJpaiPx5YAGCMWQJENlovBjYbYyqMMTXAu8Ak4HJgndb6JeDPwF/jmlrEjd20DpQH/Qe7jhKbvgP9UzfXrZBTN4VogliKfgFwNOJ2rdbaq2esMnRfR2AE8GXgDuCPzY8q4s2ePAnbN0HPvqjWqT2fH6Zyc6F4GBzYC3vLXccRIu1EndMHKoD8iNueMSYYMVYQMZYPHAEOAmXGmFpgk9a6Wmvd0RjT4ArXgUAg9uRJksmZqlcvY39dLfkXjqGwmc+ZzP1UOX4Kh1cupuCTreRf2PDi7Zn87xdPkik2qZipsWIp+qXANOB5rfUYYG3EWBnQX2tdCBwHJgCzgZPAncB/aa0DQBv8N4IGlZen1pFbIBDI6EzBxW8DUNWtN8eb8ZzJ3k+2W18AjpS+xbGRE+t9XKb/+8WLZIpNKmaCxr8RxVL0XwQu01qHV6e+SWt9A9DWGDNXaz0DeB1QwBPGmN3AfK31BK310tD93zLGyARsirFby/wvUvz8/DOpczv6nTc3rsOeOolqmec6khBpI2rRDxXrO864e1PE+Hxg/lm2u6/Z6UTC2Lo62LYRuvZAtc2PvkGKUUMuxO56ETZ9COenzkpfQqQ6uTgrW+36CE5Wo9LsKD9MnR8+dVNW0xKiMaToZym7dYP/Rb9BboM0Vf/BkNdKWjII0UhS9LPVFr/oq35peqTfogUMGgp7dmH373EdR4i0IUU/S9mtZdAuHzqn7ylop6d45GhfiJhJ0c9C9vBBvy99v+LUWw+3EU63ZPhwleMkQqQPKfrZaFt4aidN5/NDVFEXKOoCG9f4ZyMJIaKSop+FbJrP50dSg4fBieN+OwkhRFRS9LOQ3VoGOTnQu7/rKM0WXuLRrpcpHiFiIUU/y9hTJ2HHVujZLzOuZB00FJSHXf+B6yRCpAUp+tnmoy3+oikZMLUDoNq0gz7nwfZN2ONVruMIkfKk6GeZcL8d1T+9P8SNpAYPh2DQX01LCNEgKfpZJu2vxD0LmdcXInZS9LOItdZfE7dDJ1RhB9dx4qfPAGjVWub1hYiBFP1ssrccKo9lzHx+mMrNhYEXwL7d2AN7XccRIqVJ0c8in/bPz5ypnTCZ4hEiNlL0s8nWzLko60xq8HAAmeIRIgop+lnEbimDvNb+qlOZpnMAzi2CsjXYoLRkEKI+UvSzhD1eCbt3Qp/zUDk5ruPEnVIKNWQ4HK+Ej7e6jiNEypKiny0+2gyA6jPAcZAEKpZ5fSGikaKfJew2vyGZ6pu5RV8VDwWlZF5fiAZEXRhda62Ax4ASoBq4xRizLWJ8OjALqAHmGWPmhu5fARwNPWy7MeYbcc4uGsGGu1D2Geg2SAKpdgXQsx9s3YitPuE6jhApKWrRB64F8owx47TWo4E5ofvQWueGbo8ATgClWuuXgQoAY8yUhKQWjWKt9VsPn1uEan+O6zgJpQYPw368BTatg779XMcRIuXEMr0zHlgAYIxZAoyMGCsGNhtjKowxNcAiYCL+XwVttdavaa3fDL1ZCFcO7oNjRzN7Pj9EDQmfuinz+kKcTSxFv4BPp2kAarXWXj1jx4D2QBUw2xhzOXAH8IeIbUSSnZ7ayeD5/NP6DoKWeVL0hahHLNM7FUB+xG3PGBOMGCuIGMsHjgCbga0AxpjNWuuDQFdgV0MvFAik3iLdmZDp8L5dVAJFI8eRl6DvJ5X20/6hI6leXkrtgb0plStMMsVGMiVGLEW/FJgGPK+1HgNE9q8tA/prrQuB48AEYDZwM3AB8G2tdQD/zWB3tBcqLy9vXPoECwQCGZGpbu1K8DwOtC1EJeD7SbX9FOw3CJaXUv3BEiqGjIy+QRKl2r4CyRSrVMwEjX8jimXK5UXgpNa6FPgFcI/W+gat9S3GmFpgBvA6/pvDE8aY3cATQHut9bvAM8DNEX8diCSytbWwYxt064XKy4CVsmKgiv15/ZMr33ecRIjUE/VI3xhj8eflI22KGJ8PzD9jmxrga/EIKJpp10dQcwqVwadqfk6gBxSeS/WqpfBPQZQnHycJESa/DRkufFFWVnyIG6KUQhUPI1hxBD7Z7jqOEClFin6m274RyPD2C2cTPnXzQzmLR4hIUvQznN2+CVq3gS7dXUdJKlVcAoAtk6IvRCQp+hnMVlXCnl3Q+7ysm9dWBYW06DsANn+IPXnSdRwhUkZ2VYJs83EWdNZsQKvho6G2FjZ/6DqKEClDin4GO91Zs895jpO40Wr4GEBW0xIikhT9DJYNnTUbkjdkGLRoKS0ZhIggRT9DZVNnzfqolnlw3mDY9TH2yCHXcYRICVL0M9WBvVnTWbMhpxdML1vtOIkQqUGKfobKqs6aDVCD/SUUkSkeIQAp+plre/hD3Oyczz+tWy8oKMSWrfKnvITIclL0M5Tdvgk8z18+MIspz/Mv1Dp6GHZ97DqOEM5J0c9AtrYGPt4K3XtnTWfNBoXn9eXUTSGk6GekTz6C2pqs/xA3TA0OtWSQeX0hpOhnok/Pz5eiD6AKO0Cgp9+SoeaU6zhCOCVFPxOdvhJXin6YGjwcTp2CLWWuowjhlBT9DJStnTUbEj51U6Z4RLaTop9hbFUl7M3OzpoNGjAEcnPlw1yR9aQqZJqPsruzZn1UXivoVww7tmGPHXUdRwhnpOhnGJutK2XFQA2RlgxCRF0YXWutgMeAEqAauMUYsy1ifDowC6gB5hlj5kaMdQKWA1ONMZsQCZeNa+LGSg0ehn3haVj/AYya6DqOEE7EcqR/LZBnjBkHzATmhAe01rmh21OBycBtWuuiiLFfAcfjnFnU43RnzQ6dUAXZ2VmzQT36Qrt87PrV0pJBZK1Yiv54YAGAMWYJMDJirBjYbIypMMbUAIuA8CHUz4HHgfL4xRUNOrAXKitkaqcefkuGYXD4AOz5xHUcIZyIpegXAJGffNVqrb16xo4B7bXWXwf2GWPeAFRckoqo7DZ/Pl8uympAsVydK7Jb1Dl9oALIj7jtGWOCEWMFEWP5wBHgTsBqrS8DhgFPa62vMcbsa+iFAoFAzMGTJZ0yHd5fTiVQNGoceUnOnYr7CT6fq/aSK9j99KPkbfmQov/zzZTIlAokU2xSMVNjxVL0S4FpwPNa6zHA2oixMqC/1roQf+5+IjDbGPNC+AFa678D34xW8AHKy1NrJigQCKRVprq1KyEnhwNt2qOSmDsV9xM0kKtbL6pXLWPX9m3+qZypkMkhyRSbVMwEjX8jimV650XgpNa6FPgFcI/W+gat9S3GmFpgBvA6/pvDXGPM7jO2l0/MksDW1sCObdCtt79MoKiXGnoR1NaAnLopslDUI31jjAXuOOPuTRHj84H5DWw/pcnpROx2fuR31pRTNaNSJaOwrz6PXbMMNWy06zhCJJVcnJUhwhdl0VuKflR9zoN2Bdg1y7DBYPTHC5FBpOhnivDyiHKkH5XyclAXjPRX0/p4q+s4QiSVFP0MYbdtgtZtoXM311HSgioZBYBds9RxEiGSS4p+BrBVx2BfOfTuL501YzVkGOTkYtcsc51EiKSSCpEJwlM7fQY6DpI+VKs2MPB8v+vmoQOu4wiRNFL0M0C4yZrM5zeOGhqe4pGjfZE9pOhnAFkTt2lUyUWAFH2RXaTopzlrLXwU7qxZ6DpOWlEdO0O3XlC2Gnuy2nUcIZJCin66278bKo+h+sp8flOooSPl6lyRVaTopzm73V8eUaZ2mkbm9UW2kaKf7k6fuSNFv0n6DpCrc0VWkaKf5uy2jZCTAz37uo6SlpSX4zdgO3r49BuoEJlMin4aszWnYOc26N5HOms2g7pwLAB25XuOkwiReFL009nHW6C2FtVvkOsk6W3wMGjVGruiVNbOFRlPin4as1vK/C/6F7sNkuZUi5b+FM/Bff6aBEJkMCn6aSxc9FU/KfrNpUaMA8CuXOw4iRCJJUU/TVlrYesGOLcIdW5H13HS35AR0DIPu2KxTPGIjCZFP13t3QWVFSiZ2okLlZcHF4zw9+uuj13HESJhpOinKZnPjz81YjwAdtkix0mESBwp+ulK5vPjTg29CPJaY5e9I1M8ImNFXRhda62Ax4ASoBq4xRizLWJ8OjALqAHmGWPmaq094DfAQCAI3G6MWZ+A/FnLbi2DVq2hey/XUTKGystDDRuFXfK2f6GW9DMSGSiWI/1rgTxjzDhgJjAnPKC1zg3dngpMBm7TWhcB0wFrjBmP/4bwYJxzZzV7rAL27IK+A1Fejus4GUWNngSAXfqO4yRCJEYsRX88sADAGLMEGBkxVgxsNsZUGGNqgEXARGPMy8Btocf0Bg7HLbGAbRsAmdpJiOJh0C4fu3wRNljnOo0QcRdL0S8Ajkbcrg1N35xt7BjQHsAYE9Ra/xb4JfCH5kcVYafPz5cPceNO5eaiLrzY78WzYa3rOELEXdQ5faACyI+47RljghFjBRFj+cCR8A1jzI1a607AUq11sTHmREMvFAgEYkudRKmYqcXOrZzyPLqOm4TXpq3rOEBq7idoWq7qq7/E/ncW0GrNEjpMvSolMiWaZIpNKmZqrFiKfikwDXheaz0GiDz8KQP6a60LgePABGC21vprQHdjzEP4H/7W4X+g26Dy8vJGxk+sQCCQcpm6FnXk1MYPoXtv9hw5CkeORt8owVJxP0HTc9lzOkNRF46/+ybV1/4ffxF1x5kSSTLFJhUzQePfiGKZ3nkROKm1LgV+Adyjtb5Ba32LMaYWmAG8jv/m8IQxZjfwAjBca/028CpwlzHmZKOSibM6tWUD1NbIfH4CKaVQ46bAqZPY5aWu4wgRV1GP9I0xFrjjjLs3RYzPB+afsc1x4Pp4BBSfdXJ9aFk/6ayZUGrsFOyfn8GW/g3GX+Y6jhBxIxdnpZlTZWsAUP0HO06S2VSHTjBoKGxZj92ben/SC9FUUvTTiLWWk2Wr4ZyOqA5FruNkPDXuUgDs4r85TiJE/EjRTyf7dxM8ckhO1UwSNXwstGmLLX0TW1vjOo4QcSFFP43YzaEma/IhblKovDz/aP/oYewHS1zHESIupOink43+2bJq4BDHQbKHmnQFAHbhK46TCBEfUvTTiN20Di+/PQSkyVqyqC7dobgENq3D7trhOo4QzSZFP03YA3vh4D7yzh+O8uSfLZm8yf5VufZtOdoX6U+qR5qwm9YBkHfBCMdJslDJKDinI3bxW9iqStdphGgWKfrpQoq+MyonB3XpdDhZLXP7Iu1J0U8TduM6aNOOFr37u46SldTEy6F1G+xbf8XWnHIdR4gmk6KfBuzB/XBgLwwYIvP5jqjWbVCTroSKI9j3/u46jhBNJhUkDYTn89WA8x0nyW7q0mmQm4t97UVZYEWkLSn66WBDqN/OQCn6LqnCDqixU2BfuSynKNKWFP0UZ63FblgN7fKhex/XcbKeuuo6yMn1O3DW1rqOI0SjSdFPdXvL4dAB1KASmc9PAapjZ9TEL8D+PdjFb7qOI0SjSRVJcbYs1D+/eKjbIOI0dZWGli2xfzVyJo9IO1L0U5wtWwWAKh7mOIkIU4Xnoi65Gg4fwL7xsus4QjSKFP0UZoN1fpO1jp1RRV1cxxER1FXXQX577HyDPbTfdRwhYiZFP5V9vA2OV6GKS1wnEWdQbdqh/vFGfx3d5+a5jiNEzKTop7Dw1A5S9FOSGnsJ9B2IXb4Iu36V6zhCxCTqwuhaawU8BpQA1cAtxphtEePTgVlADTDPGDNXa50LPAn0BloCPzHG/CX+8TNbuJCoQfIhbipSnof31dsJPvhdgk89gvejR1Bt2rmOJUSDYjnSvxbIM8aMA2YCc8IDoeI+B5gKTAZu01oXAV8DDhhjJgJXAo/GOXfGsyeOw5Yy6NUfld/edRxRD9WrH+rq6+HQAewz/+M6jhBRxVL0xwMLAIwxS4CREWPFwGZjTIUxpgZYBEwEDP7Rf/g1ZIHRxipbDXW1KOmqmfLUVddBnwHY9xcSlCt1RYqLOr0DFABHI27Xaq09Y0zwLGPHgPbGmOMAWut84Dng/jjlzRp23QoA1PlS9FOdys3Fu/kegv9xD/ap/8Z26Ybq2c91LMC/opuD+2DnduzunXDkkN80LtQ7SLUr4Gj3XgTb5KP6DIBOXVFKOU4tEimWol8B5EfcDhf88FhBxFg+cARAa90DeAF41Bjzv7GECQQCsTwsqVxkstayu2w1Nr89gXGTUDk5zjNFk4qZIIm5AgGO3/sfHPyP76Eef4jO//UUOed2dJIpWHmME0vfoXrF+1SvXkrw8MF6H2vxf4nDX3vndKDV2Mm0GT+VvKEjnb4BpOLPVCpmaqxYin4pMA14Xms9BlgbMVYG9NdaFwLH8ad2ZmutOwOvAd82xsTch7a8vDzm4MkQCAScZLK7PiZ4YC9q1ER2792bEpkakoqZwEGuXgNQX/pn6l54mvL7v4034wFU2/zPPCRRmWxtLaxZSnDRm7B+FdSF+gIVFKJGjoee/VDdesI5HaGgEHJy/CpfVUEHDw6sWQHbNxNcv4qqV/5E1St/gq49UFOno8ZeimrRIu6ZG5KKP1OpmAka/0YUS9F/EbhMa10aun2T1voGoG3oTJ0ZwOuAAuYaY3ZrrR8GCoFZWusf4v94XWmMOdmodFnKrl3ufyFTO2lHXfGPfl+ed18n+PP78e55AFVQmLDXs6HXsqVvQsUR/84efVAjLkaVjIJuvRo+Ws8voFUggNepu/98dXWw+UNs6ZvYZe9if/cYdsELeF/6ZxhxsUz9ZABlrXWdIcym2ruoq3f2up/fDxvX4v3i6c8VjFQ82kjFTODwL7VgEPvMr7ELX4Uu3fBun+kfZccpk62tgdVLCb7zmn9UD9CmLWrsFNSEL6C69WrU89WXyR45iF3wgv991NVCcQneP/8LqmPnZuVvTiaXUjETnD7Sj/n9Jt0+AAAQcElEQVTdOJYjfZFEtqoStqyH3ucl9AhRJI7yPPjq7dCqDXbBnwg+OAP1ldtQ4y9r1vPa8h3YRW9g318Ix0LnT/QfjJp4OWrEOFTLvOaHj6AKO6C+cit2yjSC/zsX1iwj+OM7Udd/AzX+MjnqT1NS9FOMXbsc6upQw0a7jiKaQSmF+sevY/ucR/Cp/8Y+/Sj23depvnUGFMU+B2srjmBXvY8t/Rts2+jf2S4fNfUa/6g+0DNB38GnVKeueP/yb9j3F2Kf/R/s04/615D80+1xf6MRiSdFP8XYVe8DoIaNcZxExIO6cBxez34En58HKxaz/we3+x+Qjhzvr4QW6Hn64jtbcwoOHYA9n2C3bvCXydy2EawFpeD8C/HGXwZDRyX9g1WlFGrsJdgBQwg+/hB28d+wn2zH+84sVGGHpGYRzSNFP4XYmlOwbiV06gqBHq7jiDhRHTuTc/t92O2byVv4V04sXYT9yzPYcGMSpcDzoO6MdXeVB/2LUcPGoEZejDq3KOnZz6Q6dML7/kPYP/4au+gNgv/5r3h3/uj0ZxYi9UnRTyVlq+Fktf9LLvOlGUf1OY+OF89m19Yt/sV3O7dhy3dCVSXYIOS28At7URdU34HQZwCqTVvXsT9HtWgJ//wvUNQF++LvCP7s+37h7zfIdTQRAyn6KcSuWgKAGi7z+ZlMtW6DumgCXDTBdZQmU0qhrrqO4Dkdsb/9JcH/+hHenT9EDRjiOpqIQlorpwgbrPOLfn576DvQdRwhYuKNvQTvtn+F2lMEf/lj7KYPXUcSUUjRTxVbyuDYUdSw0SgvJ/rjhUgRasQ4vDtmQl0twUf/Hbtzu+tIogFS9FOEXfYugH/JvBBpRpWMQt10N5w4TvDhH2H37XYdSdRDin4KsHV12OWl/tTOwAtcxxGiSbzRk1BfuQ0qjviF/8gh15HEWUjRTwUb1kBlhX9aXo5M7Yj05V06DTXteti/x5/jP17pOpI4gxT9FGCX+QtvqIsmOk4iRPOpa76KmnQFfPIRwf/3oN8rSKQMKfqO2Zoa7Mr3/Za3cp6zyABKKdRXvwkXjoVN6/wLuVKnsWPWk6Lv2roVcKLKn9rx5J9DZAbl5eDdfA/07Ou3fv7bX6JvJJJCqoxjwdI3AVBjpzhOIkR8qbxWeN++HwoKsebJ00uACrek6Dtkjx6Gtcv9VY169HEdR4i4U+cW+YU/J4fg/8z21+kVTknRd8i+/3cIBlHjp7qOIkTCqL4DUTfe6Z/D/9//jq065jpSVpOi74i1FrvoTb/J1ig5a0dkNm/0JNRV2j+V89c/85dlFE5I0Xdl20bY8wlq+JjPLZ4tRCZSX/wqlIyCstXYF55yHSdrSdF3xL69AECmdkTWUJ6H940Z0KU79vWXCL6/0HWkrBS1tbLWWgGPASVANXCLMWZbxPh0YBZQA8wzxsyNGBsNPGSMuSTewdOZrTjiX5DVuRsMKnEdR4ikUa3b4H37foIPftdfQrJrd1Sv/q5jZZVYjvSvBfKMMeOAmcCc8IDWOjd0eyowGbhNa10UGrsX+A0gi2iewb7zGtTWoi6dJufmi6yjunTDu/V7UFvjX7Fbcdh1pKwSS8UZDywAMMYsAUZGjBUDm40xFcaYGmAREP5UcgvwD3HMmhFsbS124avQug1qrPwBJLKTumAk6tqvweEDBB//qbRqSKJYin4BcDTidq3W2qtn7BjQHsAY8yJQG4+QmcSuXAxHD6Eunopq1cZ1HCGcUVd+2W8lvmU99tnfuI6TNWJZLrECiDy9xDPGBCPGCiLG8oEjTQ0TCASaumnCxDOTtZa9f59PjVJ0vv4mWjTxuTN9P8VTKuaSTJ8KzvxP9n3vZmreXkDBBRfS7sovOc/UkFTM1FixFP1SYBrwvNZ6DLA2YqwM6K+1LgSO40/tzD5j+5hX+C4vL4/1oUkRCATimsmuXUFwSxlqxMXsJwea8NzxzhQPqZgJUjOXZPo8e+u98OB3Ofz4zzjatgDVf7DzTGeTipmg8W9EsUzvvAic1FqXAr8A7tFa36C1vsUYUwvMAF7Hf3OYa4w5c8kcaa+Hf5Qf/OuzAKhp2nEaIVKHKurir7NrgwQffwh76IDrSBkt6pG+McYCd5xx96aI8fnA/Hq2/RgY15yAGaNstX9B1rAxqO7SZ0eISKq4BHXdzdj/nUvwsQcJzpnnOlLGkvMFkyDyKN+bdr3jNEKkJnXpdNTFl8LHWzj4s/uxQWnVkAixzOmL5lq9BDavh5JRqF79XKcRIiUppeBr38Ie3E/1kndQ7dqjvnKr61gZR470E8zW1hB87reQk4P35RtdxxEipancFnh33Edur77Yv/2F4Jsvu46UcaToJ5hd+CrsK0dNvALVpbvrOEKkPNWmHUU/fgTan+svvrJysetIGUWKfgLZY0exf3kWWrdFTb/BdRwh0kZupy54d86ClnkE587BbvrQdaSMIUU/gewz/wPHK1HX3IDKL4i+gRDiNNWzH943vw/BOoKPPIDdusF1pIwgRT9B7Kol2GXvQt+BqClXu44jRFpSF4zAu/VeqDlJ8Jc/xm7f7DpS2pOinwC2qpLgHx6H3Fy8r38H5eW4jiRE2lIjxqFu+S5UVxN8+IfYj7e6jpTWpOjHmbWW4G9/CUcOoa6+HhXo6TqSEGnPu2gC6ua7/HV2/+uH2J3bXUdKW1L048y+/hKsWgKDhqKu+rLrOEJkDG/MJaiv3wlVxwj+/AfYzetdR0pLUvTjyG5c56/92f5cvFu/K9M6QsSZd/GlqG/cAyer/SP+VUtcR0o7UvTjxO76mOBjPwGl8G77HqrgHNeRhMhI3phL8L79b6CU36fntRexVvo6xkqKfhzYg/sJPvxjOF6FuvEu1IDzXUcSIqOpC0bg3fsgtD8H+/w87LyHsSdPuo6VFqToN5PdV05w9kw4chB13U14Yya7jiREVlC9z8O7/xfQZwD2vb/7i63v2uE6VsqTot8Mdud2gj+9Dw7uQ13zVbwvyJLAQiSTKuyAd+9/oqZMg/IdBB+cQfDNP2ODwegbZykp+k0UXPoOwZ9+HyqOoG64DW/6V1xHEiIrqRYt8G64De+O+6Blnt+Tf/ZMOeqvh7RWbiRbfQL7p6ewC1+BvNZ4t38fNeJi17GEyHrqwnF4/YsJ/vHXsGIxwQfuRE260m+D0k7aoIRJ0W8Eu3oZwT/+Cg7th0BPvDvuk86ZQqQQVXAOObff5/+umiewf5+Pfe8t1JTpqMuukeKPFP2Y2E3rCP75Gdi4FnJyUFddh7pao1rmuY4mhDgLVXIR3pBh2IWvYF/9E/YVg33zZdSYyahLrkZ17+06ojNRi77WWgGPASVANXCLMWZbxPh0YBZQA8wzxsyNtk06sNUnqHzjz9S99Ax8FGrydP4IvC/fiOrWy204IURUKrcFauoXsROuwL6zAPu3v2DfeQ37zmvQsy9q9GTU8DGooi6uoyZVLEf61wJ5xphxWuvRwJzQfWitc0O3RwAngFKt9cvA+Pq2SVXWWti3G7txLXbNMvjwAw7X1oDyoGQU3pVfRvUb5DqmEKKRVF4e6rIvYi+dBquXEVz0Bny4Evvck9jnnoRAT//amn4DUX0HQlFXf+nGDBVL0R8PLAAwxizRWo+MGCsGNhtjKgC01u8Ck4CxDWzjjD11EiqPwfFjUHEEe2CvX+g/+Qh2bINjRz99cKAnBZMvp3LoGFSHImeZhRDxobwcGD6GnOFj/AWOPngPu3oZbFiNLd8BC1/BAuS3hx59/L8AirqgOnaBjp2ozQF7vBJatUF56XviYyxFvwCIqIbUaq09Y0zwLGOVQHsgv4Ftki747G/8P+lqTtX/oHOLUCPHw4DzUcUlqC7daB8IUFVenrygQoikUPntUROvgIlXYGtrYOd2f5GWbRv9/69fRbixQ/j/u09vrKBVG2jRArwc1OhJabX+dSxFvwK/iIdFFu8K/MIflg8cjrJN8uW3h0BPaJuPapcPbfOhXT507Iwq6ur/ede2nbN4Qgh3VG4L6DMA1WfA6fts9Qk4sBf278Hu3wOH9tOaIMcP7IcTVVBVCXW1UFcHaXbUH0vRLwWmAc9rrccAayPGyoD+WutC4DgwAZgdGqtvm3oFAoFYczfOrXc3edOEZWoGyRS7VMwlmWLjPFPffp+7q4ODGPGmonWnizgTZ2jorpvwP7htGzpT52rgR4ACnjDG/Ops2xhjNiXiGxBCCBG7qEVfCCFE5kivySghhBDNIkVfCCGyiBR9IYTIIlL0hRAii6REwzWt9T8AXzbG/FPo9mjgl/j9fN4wxjzgMNsnQPjMo/eMMfc7ypGS/Yy01iv49EK87caYbzjMMhp4yBhzida6H/BbIAisM8Z8OwUyDQP+yqc/T48bY55Lcp5c4EmgN9AS+AmwHof7qp5MO3G4r7TWHvAbYCD+frkdOInb/XS2TC1p5H5yfqSvtX4Y/x85stnFr4CvGGMmAKO11iWOsvUDVhhjpoT+c1LwQ073QAJm4vczckprnQcQsX9cFvx78X8hwq1P5wA/MMZMAjyt9RdTINMI4BcR+yupBT/ka8ABY8xE4ArgUdzvq8hMV4YyXYjbfTUdsMaY8fgNJR/E/X46W6ZG/0w5L/r4F3/dEb6htc4HWhpjPgrd9Row1UEu8Hdod631W1rrv2qtB0TdInE+0wMJSIV+RiVAW631a1rrN0NHta5sASLXqxxhjHk39PWruPkZ+lwm4Gqt9dta67la67YOMhn8ggGQA9QCFzreV5GZPPy/8EcA01ztK2PMy8BtoZu98DsNON1PZ2TqHcrU6P2UtKKvtb5Za71Wa70m4v8jzvLOVIDfxiHsGH4/n6Tnw2+38aAxZgrwn8DvE52jAWftgeQqTMhxYLYx5nL8N+4/uMpkjHkRv4CFRf7lmJSfoTOdJdMS4N7QkeI24McOMh03xlSFDq6eA+7H8b46S6Z/A5YC33O8r4Ja698CjwB/JDV+psKZfgn8Af9nqlH7KWlz+saYJ/Hn7aI5Wz+fIwkJFeFs+bTWrQn90hpjSrXWXROdowGp1c/Itwn/aBZjzGat9UGgK7DLaSpf5L5Jys9QDF4yxoTfuF/ELyZJp7XuAbwAPGqMeVZr/bOIYSf76iyZ2qfCvjLG3Ki17gQsA1pHDDn7mYrItBQYa4wJ94KLaT+5PlL8HGPMMeCk1rpP6MPLy4F3o2yWKD8C7gYIfa6w01EO8KfBrgplibmfUYLdDPwCQGsdwP9F2N3gFsmzUms9MfT1lbj7GYr0WkSb8UuBFckOoLXujD9l+q/GmKdCd3/gcl/Vk8npvtJaf01rfV/oZjVQByzXWk8K3ediP52ZKQi8oLW+KHRfTPspJc7eOYvb8f+c8oDXjTHLHOV4CPh9qL9QDXCjoxzgv4tfprUuDd2+yWGWsCeAeaF1FILAzSnw10fY94DfaK1b4DcGfN5xHvCnwP5ba30K2MOn87PJNBMoBGZprX+I3zn4rlAuV/vqbJnuAR52uK9ewP/Zfhu/Tt4JbADmOtxPZ2a6C/9A9NHG7CfpvSOEEFkk5aZ3hBBCJI4UfSGEyCJS9IUQIotI0RdCiCwiRV8IIbKIFH0hhMgiUvSFECKLSNEXQogs8v8Bm8z1AuEr1D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a:grpSpLocks noChangeAspect="1"/>
          </p:cNvGrpSpPr>
          <p:nvPr/>
        </p:nvGrpSpPr>
        <p:grpSpPr>
          <a:xfrm>
            <a:off x="1783264" y="2266484"/>
            <a:ext cx="9438271" cy="3200400"/>
            <a:chOff x="2387600" y="2315982"/>
            <a:chExt cx="7724775" cy="2619375"/>
          </a:xfrm>
        </p:grpSpPr>
        <p:pic>
          <p:nvPicPr>
            <p:cNvPr id="20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2315982"/>
              <a:ext cx="361950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600" y="2315982"/>
              <a:ext cx="35337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18190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35006" y="11683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 </a:t>
            </a:r>
            <a:r>
              <a:rPr lang="en-US" sz="2800" b="1" dirty="0" smtClean="0">
                <a:latin typeface="Georgia"/>
                <a:ea typeface="Georgia"/>
                <a:cs typeface="Georgia"/>
                <a:sym typeface="Georgia"/>
              </a:rPr>
              <a:t>normal </a:t>
            </a:r>
            <a:r>
              <a:rPr lang="en-US" sz="2800" dirty="0" smtClean="0">
                <a:latin typeface="Georgia"/>
                <a:ea typeface="Georgia"/>
                <a:cs typeface="Georgia"/>
                <a:sym typeface="Georgia"/>
              </a:rPr>
              <a:t>distribution (or “bell curve”) is defined as the distribution of values where they are evenly spaced around  the mean </a:t>
            </a:r>
            <a:r>
              <a:rPr lang="en-US" sz="2800" i="1" dirty="0" smtClean="0">
                <a:latin typeface="Georgia"/>
                <a:ea typeface="Georgia"/>
                <a:cs typeface="Georgia"/>
                <a:sym typeface="Georgia"/>
              </a:rPr>
              <a:t>or when the median equals the mean equals the mode</a:t>
            </a:r>
            <a:r>
              <a:rPr lang="en-US" sz="2800" dirty="0" smtClean="0">
                <a:latin typeface="Georgia"/>
                <a:ea typeface="Georgia"/>
                <a:cs typeface="Georgia"/>
                <a:sym typeface="Georgia"/>
              </a:rPr>
              <a:t>.</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It is the most important distribution in statistics because it has a series of mathematical properties  that we can use for building complex models.</a:t>
            </a:r>
          </a:p>
        </p:txBody>
      </p:sp>
      <p:sp>
        <p:nvSpPr>
          <p:cNvPr id="512" name="Shape 5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THE NORMAL DISTRIBUTION</a:t>
            </a:r>
          </a:p>
        </p:txBody>
      </p:sp>
      <p:grpSp>
        <p:nvGrpSpPr>
          <p:cNvPr id="2" name="Group 1"/>
          <p:cNvGrpSpPr/>
          <p:nvPr/>
        </p:nvGrpSpPr>
        <p:grpSpPr>
          <a:xfrm>
            <a:off x="2136973" y="3041087"/>
            <a:ext cx="8730855" cy="2468880"/>
            <a:chOff x="1877028" y="3041087"/>
            <a:chExt cx="8730855" cy="246888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028" y="3041087"/>
              <a:ext cx="333375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descr="Image result for true car 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800" y="3041087"/>
              <a:ext cx="4334083" cy="24688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5052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 normal distribution is defined by two key parameters– </a:t>
            </a:r>
            <a:r>
              <a:rPr lang="en-US" sz="2800" i="1" dirty="0" smtClean="0">
                <a:latin typeface="Georgia"/>
                <a:ea typeface="Georgia"/>
                <a:cs typeface="Georgia"/>
                <a:sym typeface="Georgia"/>
              </a:rPr>
              <a:t>mean</a:t>
            </a:r>
            <a:r>
              <a:rPr lang="en-US" sz="2800" dirty="0" smtClean="0">
                <a:latin typeface="Georgia"/>
                <a:ea typeface="Georgia"/>
                <a:cs typeface="Georgia"/>
                <a:sym typeface="Georgia"/>
              </a:rPr>
              <a:t> and </a:t>
            </a:r>
            <a:r>
              <a:rPr lang="en-US" sz="2800" i="1" dirty="0" smtClean="0">
                <a:latin typeface="Georgia"/>
                <a:ea typeface="Georgia"/>
                <a:cs typeface="Georgia"/>
                <a:sym typeface="Georgia"/>
              </a:rPr>
              <a:t>standard deviation</a:t>
            </a:r>
            <a:r>
              <a:rPr lang="en-US" sz="2800" dirty="0" smtClean="0">
                <a:latin typeface="Georgia"/>
                <a:ea typeface="Georgia"/>
                <a:cs typeface="Georgia"/>
                <a:sym typeface="Georgia"/>
              </a:rPr>
              <a:t>.</a:t>
            </a: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Changing the mean of the normal distribution shifts it back and forth along the x-axis while changing the standard deviation alters height of the distribution.</a:t>
            </a:r>
            <a:endParaRPr lang="en-US" sz="2800" dirty="0">
              <a:latin typeface="Georgia"/>
              <a:ea typeface="Georgia"/>
              <a:cs typeface="Georgia"/>
              <a:sym typeface="Georgia"/>
            </a:endParaRPr>
          </a:p>
        </p:txBody>
      </p:sp>
      <p:sp>
        <p:nvSpPr>
          <p:cNvPr id="519" name="Shape 51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THE NORMAL DISTRIBUTION</a:t>
            </a:r>
          </a:p>
        </p:txBody>
      </p:sp>
      <p:grpSp>
        <p:nvGrpSpPr>
          <p:cNvPr id="2" name="Group 1"/>
          <p:cNvGrpSpPr>
            <a:grpSpLocks noChangeAspect="1"/>
          </p:cNvGrpSpPr>
          <p:nvPr/>
        </p:nvGrpSpPr>
        <p:grpSpPr>
          <a:xfrm>
            <a:off x="2017911" y="4108450"/>
            <a:ext cx="8968978" cy="2743200"/>
            <a:chOff x="2311400" y="4179887"/>
            <a:chExt cx="7972425" cy="243840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4184650"/>
              <a:ext cx="3505200"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0" y="4179887"/>
              <a:ext cx="355282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p:txBody>
      </p:sp>
      <p:sp>
        <p:nvSpPr>
          <p:cNvPr id="519" name="Shape 51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CENTRAL LIMIT THEOREM</a:t>
            </a:r>
            <a:endParaRPr lang="en-US" sz="3200" b="1" dirty="0">
              <a:latin typeface="Oswald"/>
              <a:ea typeface="Oswald"/>
              <a:cs typeface="Oswald"/>
              <a:sym typeface="Oswald"/>
            </a:endParaRPr>
          </a:p>
        </p:txBody>
      </p:sp>
      <p:sp>
        <p:nvSpPr>
          <p:cNvPr id="7" name="Shape 518"/>
          <p:cNvSpPr txBox="1">
            <a:spLocks/>
          </p:cNvSpPr>
          <p:nvPr/>
        </p:nvSpPr>
        <p:spPr>
          <a:xfrm>
            <a:off x="787406" y="1164900"/>
            <a:ext cx="11734800" cy="3809999"/>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endParaRPr lang="en-US" sz="2800" dirty="0" smtClean="0">
              <a:latin typeface="Georgia"/>
              <a:ea typeface="Georgia"/>
              <a:cs typeface="Georgia"/>
              <a:sym typeface="Georgia"/>
            </a:endParaRPr>
          </a:p>
          <a:p>
            <a:pPr marL="203200" indent="-256540">
              <a:buSzPct val="100000"/>
              <a:buFont typeface="Georgia"/>
              <a:buChar char="‣"/>
            </a:pPr>
            <a:r>
              <a:rPr lang="en-US" sz="2800" dirty="0" smtClean="0">
                <a:latin typeface="Georgia"/>
                <a:ea typeface="Georgia"/>
                <a:cs typeface="Georgia"/>
                <a:sym typeface="Georgia"/>
              </a:rPr>
              <a:t>The normal distribution is also important because of something called </a:t>
            </a:r>
            <a:r>
              <a:rPr lang="en-US" sz="2800" b="1" dirty="0" smtClean="0">
                <a:latin typeface="Georgia"/>
                <a:ea typeface="Georgia"/>
                <a:cs typeface="Georgia"/>
                <a:sym typeface="Georgia"/>
              </a:rPr>
              <a:t>central limit theorem </a:t>
            </a:r>
            <a:r>
              <a:rPr lang="en-US" sz="2800" dirty="0" smtClean="0">
                <a:latin typeface="Georgia"/>
                <a:ea typeface="Georgia"/>
                <a:cs typeface="Georgia"/>
                <a:sym typeface="Georgia"/>
              </a:rPr>
              <a:t>which states that as the sample size of data increases, the distribution of the data will become </a:t>
            </a:r>
            <a:r>
              <a:rPr lang="en-US" sz="2800" u="sng" dirty="0" smtClean="0">
                <a:latin typeface="Georgia"/>
                <a:ea typeface="Georgia"/>
                <a:cs typeface="Georgia"/>
                <a:sym typeface="Georgia"/>
              </a:rPr>
              <a:t>roughly</a:t>
            </a:r>
            <a:r>
              <a:rPr lang="en-US" sz="2800" dirty="0" smtClean="0">
                <a:latin typeface="Georgia"/>
                <a:ea typeface="Georgia"/>
                <a:cs typeface="Georgia"/>
                <a:sym typeface="Georgia"/>
              </a:rPr>
              <a:t> normal.</a:t>
            </a:r>
          </a:p>
          <a:p>
            <a:pPr marL="203200" indent="-256540">
              <a:buSzPct val="100000"/>
              <a:buFont typeface="Georgia"/>
              <a:buChar char="‣"/>
            </a:pPr>
            <a:endParaRPr lang="en-US" sz="2800" dirty="0" smtClean="0">
              <a:latin typeface="Georgia"/>
              <a:ea typeface="Georgia"/>
              <a:cs typeface="Georgia"/>
              <a:sym typeface="Georgia"/>
            </a:endParaRPr>
          </a:p>
        </p:txBody>
      </p:sp>
      <p:grpSp>
        <p:nvGrpSpPr>
          <p:cNvPr id="4" name="Group 3"/>
          <p:cNvGrpSpPr/>
          <p:nvPr/>
        </p:nvGrpSpPr>
        <p:grpSpPr>
          <a:xfrm>
            <a:off x="773253" y="3260665"/>
            <a:ext cx="11458294" cy="2828985"/>
            <a:chOff x="939800" y="3117850"/>
            <a:chExt cx="11458294" cy="2828985"/>
          </a:xfrm>
        </p:grpSpPr>
        <p:grpSp>
          <p:nvGrpSpPr>
            <p:cNvPr id="2" name="Group 1"/>
            <p:cNvGrpSpPr/>
            <p:nvPr/>
          </p:nvGrpSpPr>
          <p:grpSpPr>
            <a:xfrm>
              <a:off x="939800" y="3117850"/>
              <a:ext cx="11458294" cy="2428875"/>
              <a:chOff x="939800" y="3422650"/>
              <a:chExt cx="11458294" cy="2428875"/>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0" y="3422650"/>
                <a:ext cx="3505200"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2675" y="3432174"/>
                <a:ext cx="351472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7644" y="3422650"/>
                <a:ext cx="3600450"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TextBox 2"/>
            <p:cNvSpPr txBox="1"/>
            <p:nvPr/>
          </p:nvSpPr>
          <p:spPr>
            <a:xfrm>
              <a:off x="1016000" y="5537199"/>
              <a:ext cx="3429000" cy="400110"/>
            </a:xfrm>
            <a:prstGeom prst="rect">
              <a:avLst/>
            </a:prstGeom>
            <a:noFill/>
          </p:spPr>
          <p:txBody>
            <a:bodyPr wrap="square" rtlCol="0">
              <a:spAutoFit/>
            </a:bodyPr>
            <a:lstStyle/>
            <a:p>
              <a:pPr algn="ctr"/>
              <a:r>
                <a:rPr lang="en-US" sz="2000" dirty="0" smtClean="0">
                  <a:latin typeface="Georgia" panose="02040502050405020303" pitchFamily="18" charset="0"/>
                </a:rPr>
                <a:t>Sample Size = 10</a:t>
              </a:r>
              <a:endParaRPr lang="en-US" sz="2000" dirty="0">
                <a:latin typeface="Georgia" panose="02040502050405020303" pitchFamily="18" charset="0"/>
              </a:endParaRPr>
            </a:p>
          </p:txBody>
        </p:sp>
        <p:sp>
          <p:nvSpPr>
            <p:cNvPr id="11" name="TextBox 10"/>
            <p:cNvSpPr txBox="1"/>
            <p:nvPr/>
          </p:nvSpPr>
          <p:spPr>
            <a:xfrm>
              <a:off x="4892675" y="5546725"/>
              <a:ext cx="3514725" cy="400110"/>
            </a:xfrm>
            <a:prstGeom prst="rect">
              <a:avLst/>
            </a:prstGeom>
            <a:noFill/>
          </p:spPr>
          <p:txBody>
            <a:bodyPr wrap="square" rtlCol="0">
              <a:spAutoFit/>
            </a:bodyPr>
            <a:lstStyle/>
            <a:p>
              <a:pPr algn="ctr"/>
              <a:r>
                <a:rPr lang="en-US" sz="2000" dirty="0" smtClean="0">
                  <a:latin typeface="Georgia" panose="02040502050405020303" pitchFamily="18" charset="0"/>
                </a:rPr>
                <a:t>Sample Size = 100</a:t>
              </a:r>
              <a:endParaRPr lang="en-US" sz="2000" dirty="0">
                <a:latin typeface="Georgia" panose="02040502050405020303" pitchFamily="18" charset="0"/>
              </a:endParaRPr>
            </a:p>
          </p:txBody>
        </p:sp>
        <p:sp>
          <p:nvSpPr>
            <p:cNvPr id="12" name="TextBox 11"/>
            <p:cNvSpPr txBox="1"/>
            <p:nvPr/>
          </p:nvSpPr>
          <p:spPr>
            <a:xfrm>
              <a:off x="8883369" y="5546725"/>
              <a:ext cx="3514725" cy="400110"/>
            </a:xfrm>
            <a:prstGeom prst="rect">
              <a:avLst/>
            </a:prstGeom>
            <a:noFill/>
          </p:spPr>
          <p:txBody>
            <a:bodyPr wrap="square" rtlCol="0">
              <a:spAutoFit/>
            </a:bodyPr>
            <a:lstStyle/>
            <a:p>
              <a:pPr algn="ctr"/>
              <a:r>
                <a:rPr lang="en-US" sz="2000" dirty="0" smtClean="0">
                  <a:latin typeface="Georgia" panose="02040502050405020303" pitchFamily="18" charset="0"/>
                </a:rPr>
                <a:t>Sample Size = 1000</a:t>
              </a:r>
              <a:endParaRPr lang="en-US" sz="2000" dirty="0">
                <a:latin typeface="Georgia" panose="02040502050405020303" pitchFamily="18" charset="0"/>
              </a:endParaRPr>
            </a:p>
          </p:txBody>
        </p:sp>
      </p:grpSp>
    </p:spTree>
    <p:extLst>
      <p:ext uri="{BB962C8B-B14F-4D97-AF65-F5344CB8AC3E}">
        <p14:creationId xmlns:p14="http://schemas.microsoft.com/office/powerpoint/2010/main" val="2789385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a:solidFill>
                  <a:srgbClr val="FFFFFF"/>
                </a:solidFill>
                <a:latin typeface="Oswald"/>
                <a:ea typeface="Oswald"/>
                <a:cs typeface="Oswald"/>
                <a:sym typeface="Oswald"/>
              </a:rPr>
              <a:t>PRE-WORK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p:txBody>
      </p:sp>
      <p:sp>
        <p:nvSpPr>
          <p:cNvPr id="519" name="Shape 51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DESCRIBING NON-NORMAL DISTRIBUTIONS</a:t>
            </a:r>
            <a:endParaRPr lang="en-US" sz="3200" b="1" dirty="0">
              <a:latin typeface="Oswald"/>
              <a:ea typeface="Oswald"/>
              <a:cs typeface="Oswald"/>
              <a:sym typeface="Oswald"/>
            </a:endParaRPr>
          </a:p>
        </p:txBody>
      </p:sp>
      <p:sp>
        <p:nvSpPr>
          <p:cNvPr id="7" name="Shape 518"/>
          <p:cNvSpPr txBox="1">
            <a:spLocks/>
          </p:cNvSpPr>
          <p:nvPr/>
        </p:nvSpPr>
        <p:spPr>
          <a:xfrm>
            <a:off x="787406" y="1164900"/>
            <a:ext cx="11734800" cy="3809999"/>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endParaRPr lang="en-US" sz="2800" dirty="0" smtClean="0">
              <a:latin typeface="Georgia"/>
              <a:ea typeface="Georgia"/>
              <a:cs typeface="Georgia"/>
              <a:sym typeface="Georgia"/>
            </a:endParaRPr>
          </a:p>
          <a:p>
            <a:pPr marL="203200" indent="-256540">
              <a:buSzPct val="100000"/>
              <a:buFont typeface="Georgia"/>
              <a:buChar char="‣"/>
            </a:pPr>
            <a:r>
              <a:rPr lang="en-US" sz="2800" dirty="0" smtClean="0">
                <a:latin typeface="Georgia"/>
                <a:ea typeface="Georgia"/>
                <a:cs typeface="Georgia"/>
                <a:sym typeface="Georgia"/>
              </a:rPr>
              <a:t>It will often be the case that distribution of real-world data will not be normal due to the nature of how it was collected or measured. As a result, it helps to be able to describe the abnormalities. </a:t>
            </a:r>
          </a:p>
          <a:p>
            <a:pPr marL="203200" indent="-256540">
              <a:buSzPct val="100000"/>
              <a:buFont typeface="Georgia"/>
              <a:buChar char="‣"/>
            </a:pPr>
            <a:endParaRPr lang="en-US" sz="2800" dirty="0" smtClean="0">
              <a:latin typeface="Georgia"/>
              <a:ea typeface="Georgia"/>
              <a:cs typeface="Georgia"/>
              <a:sym typeface="Georgia"/>
            </a:endParaRPr>
          </a:p>
          <a:p>
            <a:pPr marL="203200" indent="-256540">
              <a:buSzPct val="100000"/>
              <a:buFont typeface="Georgia"/>
              <a:buChar char="‣"/>
            </a:pPr>
            <a:r>
              <a:rPr lang="en-US" sz="2800" b="1" dirty="0" smtClean="0">
                <a:latin typeface="Georgia"/>
                <a:ea typeface="Georgia"/>
                <a:cs typeface="Georgia"/>
                <a:sym typeface="Georgia"/>
              </a:rPr>
              <a:t>Skew </a:t>
            </a:r>
            <a:r>
              <a:rPr lang="en-US" sz="2800" dirty="0" smtClean="0">
                <a:latin typeface="Georgia"/>
                <a:ea typeface="Georgia"/>
                <a:cs typeface="Georgia"/>
                <a:sym typeface="Georgia"/>
              </a:rPr>
              <a:t>is when data is not symmetric around the mean, but more heavily concentrated above or below the mean.</a:t>
            </a:r>
          </a:p>
          <a:p>
            <a:pPr marL="203200" indent="-256540">
              <a:buSzPct val="100000"/>
              <a:buFont typeface="Georgia"/>
              <a:buChar char="‣"/>
            </a:pPr>
            <a:endParaRPr lang="en-US" sz="2800" dirty="0" smtClean="0">
              <a:latin typeface="Georgia"/>
              <a:ea typeface="Georgia"/>
              <a:cs typeface="Georgia"/>
              <a:sym typeface="Georgia"/>
            </a:endParaRPr>
          </a:p>
        </p:txBody>
      </p:sp>
      <p:pic>
        <p:nvPicPr>
          <p:cNvPr id="5124" name="Picture 4" descr="http://chubbyrevision.weebly.com/uploads/1/0/5/8/10584247/13358100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298" y="4321810"/>
            <a:ext cx="6264204"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556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p:txBody>
      </p:sp>
      <p:sp>
        <p:nvSpPr>
          <p:cNvPr id="519" name="Shape 51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DESCRIBING (NON-)NORMAL DISTRIBUTIONS</a:t>
            </a:r>
            <a:endParaRPr lang="en-US" sz="3200" b="1" dirty="0">
              <a:latin typeface="Oswald"/>
              <a:ea typeface="Oswald"/>
              <a:cs typeface="Oswald"/>
              <a:sym typeface="Oswald"/>
            </a:endParaRPr>
          </a:p>
        </p:txBody>
      </p:sp>
      <p:sp>
        <p:nvSpPr>
          <p:cNvPr id="7" name="Shape 518"/>
          <p:cNvSpPr txBox="1">
            <a:spLocks/>
          </p:cNvSpPr>
          <p:nvPr/>
        </p:nvSpPr>
        <p:spPr>
          <a:xfrm>
            <a:off x="787406" y="1164900"/>
            <a:ext cx="11734800" cy="3809999"/>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endParaRPr lang="en-US" sz="2800" dirty="0" smtClean="0">
              <a:latin typeface="Georgia"/>
              <a:ea typeface="Georgia"/>
              <a:cs typeface="Georgia"/>
              <a:sym typeface="Georgia"/>
            </a:endParaRPr>
          </a:p>
          <a:p>
            <a:pPr marL="203200" indent="-256540">
              <a:buSzPct val="100000"/>
              <a:buFont typeface="Georgia"/>
              <a:buChar char="‣"/>
            </a:pPr>
            <a:r>
              <a:rPr lang="en-US" sz="2800" b="1" dirty="0" smtClean="0">
                <a:latin typeface="Georgia"/>
                <a:ea typeface="Georgia"/>
                <a:cs typeface="Georgia"/>
                <a:sym typeface="Georgia"/>
              </a:rPr>
              <a:t>Kurtosis </a:t>
            </a:r>
            <a:r>
              <a:rPr lang="en-US" sz="2800" dirty="0" smtClean="0">
                <a:latin typeface="Georgia"/>
                <a:ea typeface="Georgia"/>
                <a:cs typeface="Georgia"/>
                <a:sym typeface="Georgia"/>
              </a:rPr>
              <a:t>refers to the peak and general shape (pointy vs flat) of the distribution curve.</a:t>
            </a:r>
          </a:p>
          <a:p>
            <a:pPr marL="203200" indent="-256540">
              <a:buSzPct val="100000"/>
              <a:buFont typeface="Georgia"/>
              <a:buChar char="‣"/>
            </a:pPr>
            <a:endParaRPr lang="en-US" sz="2800" dirty="0">
              <a:latin typeface="Georgia"/>
              <a:ea typeface="Georgia"/>
              <a:cs typeface="Georgia"/>
              <a:sym typeface="Georgia"/>
            </a:endParaRPr>
          </a:p>
          <a:p>
            <a:pPr marL="203200" indent="-256540">
              <a:buSzPct val="100000"/>
              <a:buFont typeface="Georgia"/>
              <a:buChar char="‣"/>
            </a:pPr>
            <a:endParaRPr lang="en-US" sz="2800" dirty="0" smtClean="0">
              <a:latin typeface="Georgia"/>
              <a:ea typeface="Georgia"/>
              <a:cs typeface="Georgia"/>
              <a:sym typeface="Georgia"/>
            </a:endParaRPr>
          </a:p>
          <a:p>
            <a:pPr marL="203200" indent="-256540">
              <a:buSzPct val="100000"/>
              <a:buFont typeface="Georgia"/>
              <a:buChar char="‣"/>
            </a:pPr>
            <a:endParaRPr lang="en-US" sz="2800" dirty="0">
              <a:latin typeface="Georgia"/>
              <a:ea typeface="Georgia"/>
              <a:cs typeface="Georgia"/>
              <a:sym typeface="Georgia"/>
            </a:endParaRPr>
          </a:p>
          <a:p>
            <a:pPr marL="203200" indent="-256540">
              <a:buSzPct val="100000"/>
              <a:buFont typeface="Georgia"/>
              <a:buChar char="‣"/>
            </a:pPr>
            <a:endParaRPr lang="en-US" sz="2800" dirty="0" smtClean="0">
              <a:latin typeface="Georgia"/>
              <a:ea typeface="Georgia"/>
              <a:cs typeface="Georgia"/>
              <a:sym typeface="Georgia"/>
            </a:endParaRPr>
          </a:p>
          <a:p>
            <a:pPr marL="203200" indent="-256540">
              <a:buSzPct val="100000"/>
              <a:buFont typeface="Georgia"/>
              <a:buChar char="‣"/>
            </a:pPr>
            <a:endParaRPr lang="en-US" sz="2800" dirty="0">
              <a:latin typeface="Georgia"/>
              <a:ea typeface="Georgia"/>
              <a:cs typeface="Georgia"/>
              <a:sym typeface="Georgia"/>
            </a:endParaRPr>
          </a:p>
          <a:p>
            <a:pPr marL="203200" indent="-256540">
              <a:buSzPct val="100000"/>
              <a:buFont typeface="Georgia"/>
              <a:buChar char="‣"/>
            </a:pPr>
            <a:endParaRPr lang="en-US" sz="2800" dirty="0" smtClean="0">
              <a:latin typeface="Georgia"/>
              <a:ea typeface="Georgia"/>
              <a:cs typeface="Georgia"/>
              <a:sym typeface="Georgia"/>
            </a:endParaRPr>
          </a:p>
          <a:p>
            <a:pPr marL="203200" indent="-256540">
              <a:buSzPct val="100000"/>
              <a:buFont typeface="Georgia"/>
              <a:buChar char="‣"/>
            </a:pPr>
            <a:endParaRPr lang="en-US" sz="2800" dirty="0" smtClean="0">
              <a:latin typeface="Georgia"/>
              <a:ea typeface="Georgia"/>
              <a:cs typeface="Georgia"/>
              <a:sym typeface="Georgia"/>
            </a:endParaRPr>
          </a:p>
          <a:p>
            <a:pPr marL="203200" indent="-256540">
              <a:buSzPct val="100000"/>
              <a:buFont typeface="Georgia"/>
              <a:buChar char="‣"/>
            </a:pPr>
            <a:endParaRPr lang="en-US" sz="2800" dirty="0">
              <a:latin typeface="Georgia"/>
              <a:ea typeface="Georgia"/>
              <a:cs typeface="Georgia"/>
              <a:sym typeface="Georgia"/>
            </a:endParaRPr>
          </a:p>
          <a:p>
            <a:pPr marL="203200" indent="-256540">
              <a:buSzPct val="100000"/>
              <a:buFont typeface="Georgia"/>
              <a:buChar char="‣"/>
            </a:pPr>
            <a:r>
              <a:rPr lang="en-US" sz="2800" dirty="0" smtClean="0">
                <a:latin typeface="Georgia"/>
                <a:ea typeface="Georgia"/>
                <a:cs typeface="Georgia"/>
                <a:sym typeface="Georgia"/>
              </a:rPr>
              <a:t>Note that unlike skew normal distributions </a:t>
            </a:r>
            <a:r>
              <a:rPr lang="en-US" sz="2800" i="1" dirty="0" smtClean="0">
                <a:latin typeface="Georgia"/>
                <a:ea typeface="Georgia"/>
                <a:cs typeface="Georgia"/>
                <a:sym typeface="Georgia"/>
              </a:rPr>
              <a:t>can</a:t>
            </a:r>
            <a:r>
              <a:rPr lang="en-US" sz="2800" dirty="0" smtClean="0">
                <a:latin typeface="Georgia"/>
                <a:ea typeface="Georgia"/>
                <a:cs typeface="Georgia"/>
                <a:sym typeface="Georgia"/>
              </a:rPr>
              <a:t> have positive or negative kurtosis.</a:t>
            </a:r>
          </a:p>
        </p:txBody>
      </p:sp>
      <p:pic>
        <p:nvPicPr>
          <p:cNvPr id="6" name="Shape 534"/>
          <p:cNvPicPr preferRelativeResize="0"/>
          <p:nvPr/>
        </p:nvPicPr>
        <p:blipFill>
          <a:blip r:embed="rId3">
            <a:alphaModFix/>
          </a:blip>
          <a:stretch>
            <a:fillRect/>
          </a:stretch>
        </p:blipFill>
        <p:spPr>
          <a:xfrm>
            <a:off x="3723944" y="2508250"/>
            <a:ext cx="5861724" cy="3305175"/>
          </a:xfrm>
          <a:prstGeom prst="rect">
            <a:avLst/>
          </a:prstGeom>
          <a:noFill/>
          <a:ln>
            <a:noFill/>
          </a:ln>
        </p:spPr>
      </p:pic>
    </p:spTree>
    <p:extLst>
      <p:ext uri="{BB962C8B-B14F-4D97-AF65-F5344CB8AC3E}">
        <p14:creationId xmlns:p14="http://schemas.microsoft.com/office/powerpoint/2010/main" val="23761888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p:txBody>
      </p:sp>
      <p:sp>
        <p:nvSpPr>
          <p:cNvPr id="519" name="Shape 51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TRANSFORMING DISTRIBUTIONS</a:t>
            </a:r>
            <a:endParaRPr lang="en-US" sz="3200" b="1" dirty="0">
              <a:latin typeface="Oswald"/>
              <a:ea typeface="Oswald"/>
              <a:cs typeface="Oswald"/>
              <a:sym typeface="Oswald"/>
            </a:endParaRPr>
          </a:p>
        </p:txBody>
      </p:sp>
      <p:sp>
        <p:nvSpPr>
          <p:cNvPr id="7" name="Shape 518"/>
          <p:cNvSpPr txBox="1">
            <a:spLocks/>
          </p:cNvSpPr>
          <p:nvPr/>
        </p:nvSpPr>
        <p:spPr>
          <a:xfrm>
            <a:off x="787406" y="1164900"/>
            <a:ext cx="11734800" cy="3809999"/>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endParaRPr lang="en-US" sz="2800" dirty="0" smtClean="0">
              <a:latin typeface="Georgia"/>
              <a:ea typeface="Georgia"/>
              <a:cs typeface="Georgia"/>
              <a:sym typeface="Georgia"/>
            </a:endParaRPr>
          </a:p>
          <a:p>
            <a:pPr marL="203200" indent="-256540">
              <a:buSzPct val="100000"/>
              <a:buFont typeface="Georgia"/>
              <a:buChar char="‣"/>
            </a:pPr>
            <a:r>
              <a:rPr lang="en-US" sz="2800" dirty="0" smtClean="0">
                <a:latin typeface="Georgia"/>
                <a:ea typeface="Georgia"/>
                <a:cs typeface="Georgia"/>
                <a:sym typeface="Georgia"/>
              </a:rPr>
              <a:t>There is a way to transform a non-normal distribution into a normal distribution called </a:t>
            </a:r>
            <a:r>
              <a:rPr lang="en-US" sz="2800" b="1" dirty="0" smtClean="0">
                <a:latin typeface="Georgia"/>
                <a:ea typeface="Georgia"/>
                <a:cs typeface="Georgia"/>
                <a:sym typeface="Georgia"/>
              </a:rPr>
              <a:t>scaling</a:t>
            </a:r>
            <a:r>
              <a:rPr lang="en-US" sz="2800" dirty="0" smtClean="0">
                <a:latin typeface="Georgia"/>
                <a:ea typeface="Georgia"/>
                <a:cs typeface="Georgia"/>
                <a:sym typeface="Georgia"/>
              </a:rPr>
              <a:t>. This consists of subtracting the mean from every value and then dividing by the standard deviation of a distribution.</a:t>
            </a:r>
          </a:p>
          <a:p>
            <a:pPr marL="203200" indent="-256540">
              <a:buSzPct val="100000"/>
              <a:buFont typeface="Georgia"/>
              <a:buChar char="‣"/>
            </a:pPr>
            <a:endParaRPr lang="en-US" sz="2800" dirty="0" smtClean="0">
              <a:latin typeface="Georgia"/>
              <a:ea typeface="Georgia"/>
              <a:cs typeface="Georgia"/>
              <a:sym typeface="Georgia"/>
            </a:endParaRPr>
          </a:p>
          <a:p>
            <a:pPr marL="203200" indent="-256540">
              <a:buSzPct val="100000"/>
              <a:buFont typeface="Georgia"/>
              <a:buChar char="‣"/>
            </a:pPr>
            <a:endParaRPr lang="en-US" sz="2800" dirty="0" smtClean="0">
              <a:latin typeface="Georgia"/>
              <a:ea typeface="Georgia"/>
              <a:cs typeface="Georgia"/>
              <a:sym typeface="Georgia"/>
            </a:endParaRPr>
          </a:p>
          <a:p>
            <a:pPr marL="203200" indent="-256540">
              <a:buSzPct val="100000"/>
              <a:buFont typeface="Georgia"/>
              <a:buChar char="‣"/>
            </a:pPr>
            <a:endParaRPr lang="en-US" sz="2800" dirty="0">
              <a:latin typeface="Georgia"/>
              <a:ea typeface="Georgia"/>
              <a:cs typeface="Georgia"/>
              <a:sym typeface="Georgia"/>
            </a:endParaRPr>
          </a:p>
          <a:p>
            <a:pPr marL="203200" indent="-256540">
              <a:buSzPct val="100000"/>
              <a:buFont typeface="Georgia"/>
              <a:buChar char="‣"/>
            </a:pPr>
            <a:r>
              <a:rPr lang="en-US" sz="2800" dirty="0" smtClean="0">
                <a:latin typeface="Georgia"/>
                <a:ea typeface="Georgia"/>
                <a:cs typeface="Georgia"/>
                <a:sym typeface="Georgia"/>
              </a:rPr>
              <a:t>This process transforms it into a normal distribution with mean 0 and standard deviation 1.</a:t>
            </a:r>
            <a:endParaRPr lang="en-US" sz="2800" b="1" dirty="0" smtClean="0">
              <a:latin typeface="Georgia"/>
              <a:ea typeface="Georgia"/>
              <a:cs typeface="Georgia"/>
              <a:sym typeface="Georgia"/>
            </a:endParaRPr>
          </a:p>
        </p:txBody>
      </p:sp>
      <mc:AlternateContent xmlns:mc="http://schemas.openxmlformats.org/markup-compatibility/2006" xmlns:a14="http://schemas.microsoft.com/office/drawing/2010/main">
        <mc:Choice Requires="a14">
          <p:sp>
            <p:nvSpPr>
              <p:cNvPr id="2" name="TextBox 1"/>
              <p:cNvSpPr txBox="1"/>
              <p:nvPr/>
            </p:nvSpPr>
            <p:spPr>
              <a:xfrm>
                <a:off x="2870252" y="3041650"/>
                <a:ext cx="7264296" cy="910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𝑆𝑡𝑎𝑛𝑑𝑎𝑟𝑑𝑖𝑧𝑒𝑑</m:t>
                      </m:r>
                      <m:r>
                        <a:rPr lang="en-US" sz="2800" b="0" i="1" smtClean="0">
                          <a:latin typeface="Cambria Math"/>
                        </a:rPr>
                        <m:t> </m:t>
                      </m:r>
                      <m:r>
                        <a:rPr lang="en-US" sz="2800" b="0" i="1" smtClean="0">
                          <a:latin typeface="Cambria Math"/>
                        </a:rPr>
                        <m:t>𝑉𝑎𝑙𝑢𝑒</m:t>
                      </m:r>
                      <m:r>
                        <a:rPr lang="en-US" sz="2800" b="0" i="1" smtClean="0">
                          <a:latin typeface="Cambria Math"/>
                        </a:rPr>
                        <m:t>= </m:t>
                      </m:r>
                      <m:f>
                        <m:fPr>
                          <m:ctrlPr>
                            <a:rPr lang="en-US" sz="2800" b="0" i="1" smtClean="0">
                              <a:latin typeface="Cambria Math" charset="0"/>
                            </a:rPr>
                          </m:ctrlPr>
                        </m:fPr>
                        <m:num>
                          <m:r>
                            <a:rPr lang="en-US" sz="2800" i="1">
                              <a:latin typeface="Cambria Math"/>
                            </a:rPr>
                            <m:t>𝑂𝑙𝑑</m:t>
                          </m:r>
                          <m:r>
                            <a:rPr lang="en-US" sz="2800" i="1">
                              <a:latin typeface="Cambria Math"/>
                            </a:rPr>
                            <m:t> </m:t>
                          </m:r>
                          <m:r>
                            <a:rPr lang="en-US" sz="2800" i="1">
                              <a:latin typeface="Cambria Math"/>
                            </a:rPr>
                            <m:t>𝑉𝑎𝑙𝑢𝑒</m:t>
                          </m:r>
                          <m:r>
                            <a:rPr lang="en-US" sz="2800" i="1">
                              <a:latin typeface="Cambria Math"/>
                            </a:rPr>
                            <m:t> −</m:t>
                          </m:r>
                          <m:r>
                            <a:rPr lang="en-US" sz="2800" i="1">
                              <a:latin typeface="Cambria Math"/>
                            </a:rPr>
                            <m:t>𝑀𝑒𝑎𝑛</m:t>
                          </m:r>
                        </m:num>
                        <m:den>
                          <m:r>
                            <a:rPr lang="en-US" sz="2800" b="0" i="1" smtClean="0">
                              <a:latin typeface="Cambria Math"/>
                            </a:rPr>
                            <m:t>𝑆𝑡𝑎𝑛𝑑𝑎𝑟𝑑</m:t>
                          </m:r>
                          <m:r>
                            <a:rPr lang="en-US" sz="2800" b="0" i="1" smtClean="0">
                              <a:latin typeface="Cambria Math"/>
                            </a:rPr>
                            <m:t> </m:t>
                          </m:r>
                          <m:r>
                            <a:rPr lang="en-US" sz="2800" b="0" i="1" smtClean="0">
                              <a:latin typeface="Cambria Math"/>
                            </a:rPr>
                            <m:t>𝐷𝑒𝑖𝑣𝑎𝑡𝑖𝑜𝑛</m:t>
                          </m:r>
                        </m:den>
                      </m:f>
                    </m:oMath>
                  </m:oMathPara>
                </a14:m>
                <a:endParaRPr lang="en-US" sz="1050" dirty="0"/>
              </a:p>
            </p:txBody>
          </p:sp>
        </mc:Choice>
        <mc:Fallback xmlns="">
          <p:sp>
            <p:nvSpPr>
              <p:cNvPr id="2" name="TextBox 1"/>
              <p:cNvSpPr txBox="1">
                <a:spLocks noRot="1" noChangeAspect="1" noMove="1" noResize="1" noEditPoints="1" noAdjustHandles="1" noChangeArrowheads="1" noChangeShapeType="1" noTextEdit="1"/>
              </p:cNvSpPr>
              <p:nvPr/>
            </p:nvSpPr>
            <p:spPr>
              <a:xfrm>
                <a:off x="2870252" y="3041650"/>
                <a:ext cx="7264296" cy="910570"/>
              </a:xfrm>
              <a:prstGeom prst="rect">
                <a:avLst/>
              </a:prstGeom>
              <a:blipFill rotWithShape="1">
                <a:blip r:embed="rId3"/>
                <a:stretch>
                  <a:fillRect/>
                </a:stretch>
              </a:blipFill>
            </p:spPr>
            <p:txBody>
              <a:bodyPr/>
              <a:lstStyle/>
              <a:p>
                <a:r>
                  <a:rPr lang="en-US">
                    <a:noFill/>
                  </a:rPr>
                  <a:t> </a:t>
                </a:r>
              </a:p>
            </p:txBody>
          </p:sp>
        </mc:Fallback>
      </mc:AlternateContent>
      <p:pic>
        <p:nvPicPr>
          <p:cNvPr id="1028" name="Picture 4" descr="https://images-na.ssl-images-amazon.com/images/G/01/dvd/fox/youngfrankenstein/YF2_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387" y="4914494"/>
            <a:ext cx="3280025" cy="22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5199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635006" y="10125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p:txBody>
      </p:sp>
      <p:sp>
        <p:nvSpPr>
          <p:cNvPr id="519" name="Shape 51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TRANSFORMING DISTRIBUTIONS</a:t>
            </a:r>
            <a:endParaRPr lang="en-US" sz="3200" b="1" dirty="0">
              <a:latin typeface="Oswald"/>
              <a:ea typeface="Oswald"/>
              <a:cs typeface="Oswald"/>
              <a:sym typeface="Oswald"/>
            </a:endParaRPr>
          </a:p>
        </p:txBody>
      </p:sp>
      <p:sp>
        <p:nvSpPr>
          <p:cNvPr id="7" name="Shape 518"/>
          <p:cNvSpPr txBox="1">
            <a:spLocks/>
          </p:cNvSpPr>
          <p:nvPr/>
        </p:nvSpPr>
        <p:spPr>
          <a:xfrm>
            <a:off x="787406" y="1164900"/>
            <a:ext cx="11734800" cy="3809999"/>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endParaRPr lang="en-US" sz="2800" dirty="0" smtClean="0">
              <a:latin typeface="Georgia"/>
              <a:ea typeface="Georgia"/>
              <a:cs typeface="Georgia"/>
              <a:sym typeface="Georgia"/>
            </a:endParaRPr>
          </a:p>
          <a:p>
            <a:pPr marL="203200" indent="-256540">
              <a:buSzPct val="100000"/>
              <a:buFont typeface="Georgia"/>
              <a:buChar char="‣"/>
            </a:pPr>
            <a:r>
              <a:rPr lang="en-US" sz="2800" dirty="0" smtClean="0">
                <a:latin typeface="Georgia"/>
                <a:ea typeface="Georgia"/>
                <a:cs typeface="Georgia"/>
                <a:sym typeface="Georgia"/>
              </a:rPr>
              <a:t>Here’s what it would look like with our example data:</a:t>
            </a:r>
            <a:endParaRPr lang="en-US" sz="2800" b="1" dirty="0" smtClean="0">
              <a:latin typeface="Georgia"/>
              <a:ea typeface="Georgia"/>
              <a:cs typeface="Georgia"/>
              <a:sym typeface="Georgia"/>
            </a:endParaRPr>
          </a:p>
        </p:txBody>
      </p:sp>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77" y="2883431"/>
            <a:ext cx="3804438"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Table 8"/>
          <p:cNvGraphicFramePr>
            <a:graphicFrameLocks noGrp="1"/>
          </p:cNvGraphicFramePr>
          <p:nvPr>
            <p:extLst>
              <p:ext uri="{D42A27DB-BD31-4B8C-83A1-F6EECF244321}">
                <p14:modId xmlns:p14="http://schemas.microsoft.com/office/powerpoint/2010/main" val="3286869163"/>
              </p:ext>
            </p:extLst>
          </p:nvPr>
        </p:nvGraphicFramePr>
        <p:xfrm>
          <a:off x="4730750" y="2676774"/>
          <a:ext cx="3543300" cy="3451860"/>
        </p:xfrm>
        <a:graphic>
          <a:graphicData uri="http://schemas.openxmlformats.org/drawingml/2006/table">
            <a:tbl>
              <a:tblPr firstRow="1" bandRow="1">
                <a:tableStyleId>{7DF18680-E054-41AD-8BC1-D1AEF772440D}</a:tableStyleId>
              </a:tblPr>
              <a:tblGrid>
                <a:gridCol w="1771650"/>
                <a:gridCol w="1771650"/>
              </a:tblGrid>
              <a:tr h="664845">
                <a:tc>
                  <a:txBody>
                    <a:bodyPr/>
                    <a:lstStyle/>
                    <a:p>
                      <a:pPr algn="ctr"/>
                      <a:r>
                        <a:rPr lang="en-US" sz="1800" dirty="0" smtClean="0"/>
                        <a:t>Delay</a:t>
                      </a:r>
                      <a:endParaRPr lang="en-US" sz="1800" dirty="0">
                        <a:latin typeface="Georgia" panose="02040502050405020303" pitchFamily="18" charset="0"/>
                      </a:endParaRPr>
                    </a:p>
                  </a:txBody>
                  <a:tcPr anchor="ctr"/>
                </a:tc>
                <a:tc>
                  <a:txBody>
                    <a:bodyPr/>
                    <a:lstStyle/>
                    <a:p>
                      <a:pPr algn="ctr"/>
                      <a:r>
                        <a:rPr lang="en-US" sz="1800" dirty="0" smtClean="0"/>
                        <a:t>Scaled Delay</a:t>
                      </a:r>
                      <a:endParaRPr lang="en-US" sz="1800" dirty="0">
                        <a:latin typeface="Georgia" panose="02040502050405020303" pitchFamily="18" charset="0"/>
                      </a:endParaRPr>
                    </a:p>
                  </a:txBody>
                  <a:tcPr anchor="ctr"/>
                </a:tc>
              </a:tr>
              <a:tr h="246119">
                <a:tc>
                  <a:txBody>
                    <a:bodyPr/>
                    <a:lstStyle/>
                    <a:p>
                      <a:pPr algn="ctr" fontAlgn="b"/>
                      <a:r>
                        <a:rPr lang="en-US" sz="1600" b="0" i="0" u="none" strike="noStrike" dirty="0" smtClean="0">
                          <a:solidFill>
                            <a:srgbClr val="000000"/>
                          </a:solidFill>
                          <a:effectLst/>
                          <a:latin typeface="Georgia" panose="02040502050405020303" pitchFamily="18" charset="0"/>
                        </a:rPr>
                        <a:t>8</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-0.121</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8</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-0.121</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2</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-1.124</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8</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-0.121</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6</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-0.456</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18</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1.549</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4</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-0.790</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12</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0.547</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4</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-0.790</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4</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-0.790</a:t>
                      </a:r>
                      <a:endParaRPr lang="en-US" sz="1600" b="0" i="0" u="none" strike="noStrike" dirty="0">
                        <a:solidFill>
                          <a:srgbClr val="000000"/>
                        </a:solidFill>
                        <a:effectLst/>
                        <a:latin typeface="Georgia" panose="02040502050405020303" pitchFamily="18" charset="0"/>
                      </a:endParaRPr>
                    </a:p>
                  </a:txBody>
                  <a:tcPr marL="9525" marR="9525" marT="9525" marB="0" anchor="b"/>
                </a:tc>
              </a:tr>
              <a:tr h="246119">
                <a:tc>
                  <a:txBody>
                    <a:bodyPr/>
                    <a:lstStyle/>
                    <a:p>
                      <a:pPr algn="ctr" fontAlgn="b"/>
                      <a:r>
                        <a:rPr lang="en-US" sz="1600" b="0" i="0" u="none" strike="noStrike" dirty="0" smtClean="0">
                          <a:solidFill>
                            <a:srgbClr val="000000"/>
                          </a:solidFill>
                          <a:effectLst/>
                          <a:latin typeface="Georgia" panose="02040502050405020303" pitchFamily="18" charset="0"/>
                        </a:rPr>
                        <a:t>22</a:t>
                      </a:r>
                      <a:endParaRPr lang="en-US" sz="1600" b="0" i="0" u="none" strike="noStrike" dirty="0">
                        <a:solidFill>
                          <a:srgbClr val="000000"/>
                        </a:solidFill>
                        <a:effectLst/>
                        <a:latin typeface="Georgia" panose="02040502050405020303" pitchFamily="18" charset="0"/>
                      </a:endParaRPr>
                    </a:p>
                  </a:txBody>
                  <a:tcPr marL="9525" marR="9525" marT="9525" marB="0" anchor="b"/>
                </a:tc>
                <a:tc>
                  <a:txBody>
                    <a:bodyPr/>
                    <a:lstStyle/>
                    <a:p>
                      <a:pPr algn="ctr" fontAlgn="b"/>
                      <a:r>
                        <a:rPr lang="en-US" sz="1600" b="0" i="0" u="none" strike="noStrike" dirty="0" smtClean="0">
                          <a:solidFill>
                            <a:srgbClr val="000000"/>
                          </a:solidFill>
                          <a:effectLst/>
                          <a:latin typeface="Georgia" panose="02040502050405020303" pitchFamily="18" charset="0"/>
                        </a:rPr>
                        <a:t>2.217</a:t>
                      </a:r>
                      <a:endParaRPr lang="en-US" sz="1600" b="0" i="0" u="none" strike="noStrike" dirty="0">
                        <a:solidFill>
                          <a:srgbClr val="000000"/>
                        </a:solidFill>
                        <a:effectLst/>
                        <a:latin typeface="Georgia" panose="02040502050405020303" pitchFamily="18" charset="0"/>
                      </a:endParaRPr>
                    </a:p>
                  </a:txBody>
                  <a:tcPr marL="9525" marR="9525" marT="9525" marB="0" anchor="b"/>
                </a:tc>
              </a:tr>
            </a:tbl>
          </a:graphicData>
        </a:graphic>
      </p:graphicFrame>
      <p:pic>
        <p:nvPicPr>
          <p:cNvPr id="204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0903" y="2883431"/>
            <a:ext cx="3701303"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07839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CODEALONG (PART 2)</a:t>
            </a:r>
            <a:r>
              <a:rPr lang="en-US" sz="3200" b="1" dirty="0">
                <a:latin typeface="Oswald"/>
                <a:ea typeface="Oswald"/>
                <a:cs typeface="Oswald"/>
                <a:sym typeface="Oswald"/>
              </a:rPr>
              <a:t>	</a:t>
            </a:r>
          </a:p>
        </p:txBody>
      </p:sp>
      <p:sp>
        <p:nvSpPr>
          <p:cNvPr id="416" name="Shape 41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smtClean="0">
                <a:solidFill>
                  <a:srgbClr val="FFFFFF"/>
                </a:solidFill>
                <a:latin typeface="Oswald"/>
                <a:ea typeface="Oswald"/>
                <a:cs typeface="Oswald"/>
                <a:sym typeface="Oswald"/>
              </a:rPr>
              <a:t>DISTRIBUTIONS</a:t>
            </a:r>
            <a:endParaRPr lang="en-US" sz="9600" b="1"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16006182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smtClean="0">
              <a:latin typeface="Georgia"/>
              <a:ea typeface="Georgia"/>
              <a:cs typeface="Georgia"/>
              <a:sym typeface="Georgia"/>
            </a:endParaRPr>
          </a:p>
          <a:p>
            <a:pPr marL="203200" indent="-256540">
              <a:buSzPct val="100000"/>
              <a:buFont typeface="Georgia"/>
              <a:buChar char="‣"/>
            </a:pPr>
            <a:r>
              <a:rPr lang="en-US" sz="2800" dirty="0">
                <a:latin typeface="Georgia"/>
                <a:ea typeface="Georgia"/>
                <a:cs typeface="Georgia"/>
                <a:sym typeface="Georgia"/>
              </a:rPr>
              <a:t>Open the dc-metro-delays notebook located in lessons/lesson-03/code of the class repo</a:t>
            </a:r>
            <a:r>
              <a:rPr lang="en-US" sz="2800" dirty="0" smtClean="0">
                <a:latin typeface="Georgia"/>
                <a:ea typeface="Georgia"/>
                <a:cs typeface="Georgia"/>
                <a:sym typeface="Georgia"/>
              </a:rPr>
              <a:t>.</a:t>
            </a:r>
            <a:endParaRPr lang="en-US" sz="2800" dirty="0">
              <a:latin typeface="Georgia"/>
              <a:ea typeface="Georgia"/>
              <a:cs typeface="Georgia"/>
              <a:sym typeface="Georgia"/>
            </a:endParaRPr>
          </a:p>
        </p:txBody>
      </p:sp>
      <p:sp>
        <p:nvSpPr>
          <p:cNvPr id="546" name="Shape 54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DETERMINING THE DISTRIBUTION OF YOUR DATA</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GUIDED PRACTICE	</a:t>
            </a:r>
          </a:p>
        </p:txBody>
      </p:sp>
      <p:sp>
        <p:nvSpPr>
          <p:cNvPr id="552" name="Shape 55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smtClean="0">
                <a:solidFill>
                  <a:srgbClr val="FFFFFF"/>
                </a:solidFill>
                <a:latin typeface="Oswald"/>
                <a:ea typeface="Oswald"/>
                <a:cs typeface="Oswald"/>
                <a:sym typeface="Oswald"/>
              </a:rPr>
              <a:t>DISTRIBUTION LINEUP</a:t>
            </a:r>
            <a:endParaRPr lang="en-US" sz="9600" b="1" dirty="0">
              <a:solidFill>
                <a:srgbClr val="FFFFFF"/>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Shape 557"/>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558" name="Shape 558"/>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559" name="Shape 559"/>
          <p:cNvSpPr/>
          <p:nvPr/>
        </p:nvSpPr>
        <p:spPr>
          <a:xfrm>
            <a:off x="2961475" y="2203450"/>
            <a:ext cx="9398400" cy="3439499"/>
          </a:xfrm>
          <a:prstGeom prst="rect">
            <a:avLst/>
          </a:prstGeom>
          <a:noFill/>
          <a:ln>
            <a:noFill/>
          </a:ln>
        </p:spPr>
        <p:txBody>
          <a:bodyPr lIns="50800" tIns="50800" rIns="50800" bIns="50800" anchor="t" anchorCtr="0">
            <a:noAutofit/>
          </a:bodyPr>
          <a:lstStyle/>
          <a:p>
            <a:pPr marL="457200" lvl="0" indent="-342900" rtl="0">
              <a:spcBef>
                <a:spcPts val="0"/>
              </a:spcBef>
              <a:buClr>
                <a:schemeClr val="dk1"/>
              </a:buClr>
              <a:buSzPct val="100000"/>
              <a:buFont typeface="Georgia"/>
              <a:buAutoNum type="arabicPeriod"/>
            </a:pPr>
            <a:r>
              <a:rPr lang="en-US" sz="1800" dirty="0" smtClean="0">
                <a:latin typeface="Georgia"/>
                <a:ea typeface="Georgia"/>
                <a:cs typeface="Georgia"/>
                <a:sym typeface="Georgia"/>
              </a:rPr>
              <a:t>For </a:t>
            </a:r>
            <a:r>
              <a:rPr lang="en-US" sz="1800" dirty="0">
                <a:latin typeface="Georgia"/>
                <a:ea typeface="Georgia"/>
                <a:cs typeface="Georgia"/>
                <a:sym typeface="Georgia"/>
              </a:rPr>
              <a:t>each image, </a:t>
            </a:r>
            <a:r>
              <a:rPr lang="en-US" sz="1800" dirty="0" smtClean="0">
                <a:latin typeface="Georgia"/>
                <a:ea typeface="Georgia"/>
                <a:cs typeface="Georgia"/>
                <a:sym typeface="Georgia"/>
              </a:rPr>
              <a:t>determine </a:t>
            </a:r>
            <a:r>
              <a:rPr lang="en-US" sz="1800" dirty="0">
                <a:latin typeface="Georgia"/>
                <a:ea typeface="Georgia"/>
                <a:cs typeface="Georgia"/>
                <a:sym typeface="Georgia"/>
              </a:rPr>
              <a:t>whether the image is</a:t>
            </a:r>
            <a:r>
              <a:rPr lang="en-US" sz="1800" dirty="0" smtClean="0">
                <a:latin typeface="Georgia"/>
                <a:ea typeface="Georgia"/>
                <a:cs typeface="Georgia"/>
                <a:sym typeface="Georgia"/>
              </a:rPr>
              <a:t>:</a:t>
            </a:r>
          </a:p>
          <a:p>
            <a:pPr marL="914400" lvl="1" indent="-342900">
              <a:buClr>
                <a:schemeClr val="dk1"/>
              </a:buClr>
              <a:buSzPct val="100000"/>
              <a:buFont typeface="Georgia"/>
              <a:buAutoNum type="alphaLcPeriod"/>
            </a:pPr>
            <a:r>
              <a:rPr lang="en-US" sz="1800" dirty="0">
                <a:latin typeface="Georgia"/>
                <a:ea typeface="Georgia"/>
                <a:cs typeface="Georgia"/>
                <a:sym typeface="Georgia"/>
              </a:rPr>
              <a:t>Normal or non-normal</a:t>
            </a:r>
          </a:p>
          <a:p>
            <a:pPr marL="914400" lvl="1" indent="-342900">
              <a:buClr>
                <a:schemeClr val="dk1"/>
              </a:buClr>
              <a:buSzPct val="100000"/>
              <a:buFont typeface="Georgia"/>
              <a:buAutoNum type="alphaLcPeriod"/>
            </a:pPr>
            <a:r>
              <a:rPr lang="en-US" sz="1800" dirty="0">
                <a:latin typeface="Georgia"/>
                <a:ea typeface="Georgia"/>
                <a:cs typeface="Georgia"/>
                <a:sym typeface="Georgia"/>
              </a:rPr>
              <a:t>Positively, negatively, or not skewed</a:t>
            </a:r>
          </a:p>
          <a:p>
            <a:pPr marL="914400" lvl="1" indent="-342900">
              <a:buClr>
                <a:schemeClr val="dk1"/>
              </a:buClr>
              <a:buSzPct val="100000"/>
              <a:buFont typeface="Georgia"/>
              <a:buAutoNum type="alphaLcPeriod"/>
            </a:pPr>
            <a:r>
              <a:rPr lang="en-US" sz="1800" dirty="0">
                <a:latin typeface="Georgia"/>
                <a:ea typeface="Georgia"/>
                <a:cs typeface="Georgia"/>
                <a:sym typeface="Georgia"/>
              </a:rPr>
              <a:t>Has positive, negative, or zero kurtosis</a:t>
            </a:r>
          </a:p>
          <a:p>
            <a:pPr marL="457200" lvl="0" indent="-342900" rtl="0">
              <a:spcBef>
                <a:spcPts val="0"/>
              </a:spcBef>
              <a:buClr>
                <a:schemeClr val="dk1"/>
              </a:buClr>
              <a:buSzPct val="100000"/>
              <a:buFont typeface="Georgia"/>
              <a:buAutoNum type="arabicPeriod"/>
            </a:pPr>
            <a:endParaRPr lang="en-US" sz="1800" dirty="0" smtClean="0">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smtClean="0">
                <a:latin typeface="Georgia"/>
                <a:ea typeface="Georgia"/>
                <a:cs typeface="Georgia"/>
                <a:sym typeface="Georgia"/>
              </a:rPr>
              <a:t>What  about the DC Metro delay data?</a:t>
            </a:r>
            <a:endParaRPr lang="en-US" sz="1800" dirty="0">
              <a:latin typeface="Georgia"/>
              <a:ea typeface="Georgia"/>
              <a:cs typeface="Georgia"/>
              <a:sym typeface="Georgia"/>
            </a:endParaRPr>
          </a:p>
          <a:p>
            <a:pPr marL="914400" lvl="1" indent="-342900" rtl="0">
              <a:spcBef>
                <a:spcPts val="0"/>
              </a:spcBef>
              <a:buClr>
                <a:schemeClr val="dk1"/>
              </a:buClr>
              <a:buSzPct val="100000"/>
              <a:buFont typeface="Georgia"/>
              <a:buAutoNum type="alphaLcPeriod"/>
            </a:pPr>
            <a:endParaRPr lang="en-US" sz="1800" dirty="0">
              <a:latin typeface="Georgia"/>
              <a:ea typeface="Georgia"/>
              <a:cs typeface="Georgia"/>
              <a:sym typeface="Georgia"/>
            </a:endParaRPr>
          </a:p>
        </p:txBody>
      </p:sp>
      <p:sp>
        <p:nvSpPr>
          <p:cNvPr id="560" name="Shape 560"/>
          <p:cNvSpPr/>
          <p:nvPr/>
        </p:nvSpPr>
        <p:spPr>
          <a:xfrm>
            <a:off x="2989800" y="1776150"/>
            <a:ext cx="89507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(10 minutes)</a:t>
            </a:r>
          </a:p>
        </p:txBody>
      </p:sp>
      <p:cxnSp>
        <p:nvCxnSpPr>
          <p:cNvPr id="561" name="Shape 561"/>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562" name="Shape 562"/>
          <p:cNvSpPr/>
          <p:nvPr/>
        </p:nvSpPr>
        <p:spPr>
          <a:xfrm>
            <a:off x="635000" y="736600"/>
            <a:ext cx="117248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a:t>
            </a:r>
            <a:r>
              <a:rPr lang="en-US" sz="3200" b="1" dirty="0" smtClean="0">
                <a:latin typeface="Oswald"/>
                <a:ea typeface="Oswald"/>
                <a:cs typeface="Oswald"/>
                <a:sym typeface="Oswald"/>
              </a:rPr>
              <a:t>DISTRIBUTION LINEUP</a:t>
            </a:r>
            <a:endParaRPr lang="en-US" sz="3200" b="1" dirty="0">
              <a:latin typeface="Oswald"/>
              <a:ea typeface="Oswald"/>
              <a:cs typeface="Oswald"/>
              <a:sym typeface="Oswald"/>
            </a:endParaRPr>
          </a:p>
        </p:txBody>
      </p:sp>
      <p:sp>
        <p:nvSpPr>
          <p:cNvPr id="2" name="AutoShape 2" descr="exponential-dist-1.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5" descr="exponential-dist-2.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p:cNvGrpSpPr/>
          <p:nvPr/>
        </p:nvGrpSpPr>
        <p:grpSpPr>
          <a:xfrm>
            <a:off x="2692400" y="4405228"/>
            <a:ext cx="9536255" cy="2141622"/>
            <a:chOff x="2692400" y="3567028"/>
            <a:chExt cx="9536255" cy="2141622"/>
          </a:xfrm>
        </p:grpSpPr>
        <p:pic>
          <p:nvPicPr>
            <p:cNvPr id="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8837" t="9203" r="14497" b="14368"/>
            <a:stretch/>
          </p:blipFill>
          <p:spPr bwMode="auto">
            <a:xfrm>
              <a:off x="6077723" y="3618664"/>
              <a:ext cx="2774951"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9146" t="8427" r="11076" b="11273"/>
            <a:stretch/>
          </p:blipFill>
          <p:spPr bwMode="auto">
            <a:xfrm>
              <a:off x="2692400" y="3567028"/>
              <a:ext cx="2887578" cy="2141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7666" t="9035" r="11428" b="11785"/>
            <a:stretch/>
          </p:blipFill>
          <p:spPr bwMode="auto">
            <a:xfrm>
              <a:off x="9300259" y="3581983"/>
              <a:ext cx="2928396" cy="2111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 name="Picture 12"/>
          <p:cNvPicPr>
            <a:picLocks noChangeAspect="1" noChangeArrowheads="1"/>
          </p:cNvPicPr>
          <p:nvPr/>
        </p:nvPicPr>
        <p:blipFill rotWithShape="1">
          <a:blip r:embed="rId7">
            <a:extLst>
              <a:ext uri="{28A0092B-C50C-407E-A947-70E740481C1C}">
                <a14:useLocalDpi xmlns:a14="http://schemas.microsoft.com/office/drawing/2010/main" val="0"/>
              </a:ext>
            </a:extLst>
          </a:blip>
          <a:srcRect l="7837" t="8130" r="12702" b="11765"/>
          <a:stretch/>
        </p:blipFill>
        <p:spPr bwMode="auto">
          <a:xfrm>
            <a:off x="9348413" y="1755450"/>
            <a:ext cx="2832088" cy="210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568" name="Shape 568"/>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VARIABLE TYPES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There are two types of variables – </a:t>
            </a:r>
            <a:r>
              <a:rPr lang="en-US" sz="2800" b="1" dirty="0" smtClean="0">
                <a:latin typeface="Georgia"/>
                <a:ea typeface="Georgia"/>
                <a:cs typeface="Georgia"/>
                <a:sym typeface="Georgia"/>
              </a:rPr>
              <a:t>numeric/continuous</a:t>
            </a:r>
            <a:r>
              <a:rPr lang="en-US" sz="2800" dirty="0" smtClean="0">
                <a:latin typeface="Georgia"/>
                <a:ea typeface="Georgia"/>
                <a:cs typeface="Georgia"/>
                <a:sym typeface="Georgia"/>
              </a:rPr>
              <a:t> and </a:t>
            </a:r>
            <a:r>
              <a:rPr lang="en-US" sz="2800" b="1" dirty="0" smtClean="0">
                <a:latin typeface="Georgia"/>
                <a:ea typeface="Georgia"/>
                <a:cs typeface="Georgia"/>
                <a:sym typeface="Georgia"/>
              </a:rPr>
              <a:t>categorical/discrete</a:t>
            </a:r>
            <a:r>
              <a:rPr lang="en-US" sz="2800" dirty="0" smtClean="0">
                <a:latin typeface="Georgia"/>
                <a:ea typeface="Georgia"/>
                <a:cs typeface="Georgia"/>
                <a:sym typeface="Georgia"/>
              </a:rPr>
              <a:t>.</a:t>
            </a: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b="1" dirty="0" smtClean="0">
                <a:latin typeface="Georgia"/>
                <a:ea typeface="Georgia"/>
                <a:cs typeface="Georgia"/>
                <a:sym typeface="Georgia"/>
              </a:rPr>
              <a:t>Numeric/continuous</a:t>
            </a:r>
            <a:r>
              <a:rPr lang="en-US" sz="2800" dirty="0" smtClean="0">
                <a:latin typeface="Georgia"/>
                <a:ea typeface="Georgia"/>
                <a:cs typeface="Georgia"/>
                <a:sym typeface="Georgia"/>
              </a:rPr>
              <a:t> </a:t>
            </a:r>
            <a:r>
              <a:rPr lang="en-US" sz="2800" dirty="0">
                <a:latin typeface="Georgia"/>
                <a:ea typeface="Georgia"/>
                <a:cs typeface="Georgia"/>
                <a:sym typeface="Georgia"/>
              </a:rPr>
              <a:t>variables </a:t>
            </a:r>
            <a:r>
              <a:rPr lang="en-US" sz="2800" dirty="0" smtClean="0">
                <a:latin typeface="Georgia"/>
                <a:ea typeface="Georgia"/>
                <a:cs typeface="Georgia"/>
                <a:sym typeface="Georgia"/>
              </a:rPr>
              <a:t>can are measured across a large range of quantitative values (e.g. height, income).</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b="1" dirty="0" smtClean="0">
                <a:latin typeface="Georgia"/>
                <a:ea typeface="Georgia"/>
                <a:cs typeface="Georgia"/>
                <a:sym typeface="Georgia"/>
              </a:rPr>
              <a:t>Categorical/discrete</a:t>
            </a:r>
            <a:r>
              <a:rPr lang="en-US" sz="2800" dirty="0" smtClean="0">
                <a:latin typeface="Georgia"/>
                <a:ea typeface="Georgia"/>
                <a:cs typeface="Georgia"/>
                <a:sym typeface="Georgia"/>
              </a:rPr>
              <a:t> </a:t>
            </a:r>
            <a:r>
              <a:rPr lang="en-US" sz="2800" dirty="0">
                <a:latin typeface="Georgia"/>
                <a:ea typeface="Georgia"/>
                <a:cs typeface="Georgia"/>
                <a:sym typeface="Georgia"/>
              </a:rPr>
              <a:t>variables </a:t>
            </a:r>
            <a:r>
              <a:rPr lang="en-US" sz="2800" dirty="0" smtClean="0">
                <a:latin typeface="Georgia"/>
                <a:ea typeface="Georgia"/>
                <a:cs typeface="Georgia"/>
                <a:sym typeface="Georgia"/>
              </a:rPr>
              <a:t>are measured using several specific values that have no sensible intermediary values (e.g. hair color).</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Some models will only accept numeric variables and others will accept both numeric and categorical data so it’s important to know what variables we’re working with.</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p:txBody>
      </p:sp>
      <p:sp>
        <p:nvSpPr>
          <p:cNvPr id="574" name="Shape 57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VARIABLE TYPES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Download a desktop </a:t>
            </a:r>
            <a:r>
              <a:rPr lang="en-US" sz="2800" dirty="0" err="1" smtClean="0">
                <a:solidFill>
                  <a:schemeClr val="dk1"/>
                </a:solidFill>
                <a:latin typeface="Georgia"/>
                <a:ea typeface="Georgia"/>
                <a:cs typeface="Georgia"/>
                <a:sym typeface="Georgia"/>
              </a:rPr>
              <a:t>Git</a:t>
            </a:r>
            <a:r>
              <a:rPr lang="en-US" sz="2800" dirty="0" smtClean="0">
                <a:solidFill>
                  <a:schemeClr val="dk1"/>
                </a:solidFill>
                <a:latin typeface="Georgia"/>
                <a:ea typeface="Georgia"/>
                <a:cs typeface="Georgia"/>
                <a:sym typeface="Georgia"/>
              </a:rPr>
              <a:t> Client</a:t>
            </a:r>
          </a:p>
          <a:p>
            <a:pPr marL="203200" lvl="0" indent="-256540" rtl="0">
              <a:spcBef>
                <a:spcPts val="0"/>
              </a:spcBef>
              <a:buClr>
                <a:schemeClr val="dk1"/>
              </a:buClr>
              <a:buSzPct val="100000"/>
              <a:buFont typeface="Georgia"/>
              <a:buChar char="‣"/>
            </a:pPr>
            <a:endParaRPr lang="en-US"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Clone/Sync Up with the DS-DC-15 Repository</a:t>
            </a:r>
            <a:endParaRPr lang="en-US" sz="2800" dirty="0">
              <a:solidFill>
                <a:schemeClr val="dk1"/>
              </a:solidFill>
              <a:latin typeface="Georgia"/>
              <a:ea typeface="Georgia"/>
              <a:cs typeface="Georgia"/>
              <a:sym typeface="Georgia"/>
            </a:endParaRPr>
          </a:p>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Let’s say we have </a:t>
            </a:r>
            <a:r>
              <a:rPr lang="en-US" sz="2800" dirty="0" smtClean="0">
                <a:latin typeface="Georgia"/>
                <a:ea typeface="Georgia"/>
                <a:cs typeface="Georgia"/>
                <a:sym typeface="Georgia"/>
              </a:rPr>
              <a:t>a </a:t>
            </a:r>
            <a:r>
              <a:rPr lang="en-US" sz="2800" dirty="0">
                <a:latin typeface="Georgia"/>
                <a:ea typeface="Georgia"/>
                <a:cs typeface="Georgia"/>
                <a:sym typeface="Georgia"/>
              </a:rPr>
              <a:t>categorical variable </a:t>
            </a:r>
            <a:r>
              <a:rPr lang="en-US" sz="2400" dirty="0">
                <a:latin typeface="Consolas"/>
                <a:ea typeface="Consolas"/>
                <a:cs typeface="Consolas"/>
                <a:sym typeface="Consolas"/>
              </a:rPr>
              <a:t>area</a:t>
            </a:r>
            <a:r>
              <a:rPr lang="en-US" sz="2800" dirty="0">
                <a:latin typeface="Georgia"/>
                <a:ea typeface="Georgia"/>
                <a:cs typeface="Georgia"/>
                <a:sym typeface="Georgia"/>
              </a:rPr>
              <a:t>, which takes on one of the following values:  </a:t>
            </a:r>
            <a:r>
              <a:rPr lang="en-US" sz="2400" dirty="0">
                <a:latin typeface="Consolas"/>
                <a:ea typeface="Consolas"/>
                <a:cs typeface="Consolas"/>
                <a:sym typeface="Consolas"/>
              </a:rPr>
              <a:t>rural</a:t>
            </a:r>
            <a:r>
              <a:rPr lang="en-US" sz="2800" dirty="0">
                <a:latin typeface="Georgia"/>
                <a:ea typeface="Georgia"/>
                <a:cs typeface="Georgia"/>
                <a:sym typeface="Georgia"/>
              </a:rPr>
              <a:t>,  </a:t>
            </a:r>
            <a:r>
              <a:rPr lang="en-US" sz="2400" dirty="0">
                <a:latin typeface="Consolas"/>
                <a:ea typeface="Consolas"/>
                <a:cs typeface="Consolas"/>
                <a:sym typeface="Consolas"/>
              </a:rPr>
              <a:t>suburban</a:t>
            </a:r>
            <a:r>
              <a:rPr lang="en-US" sz="2800" dirty="0">
                <a:latin typeface="Georgia"/>
                <a:ea typeface="Georgia"/>
                <a:cs typeface="Georgia"/>
                <a:sym typeface="Georgia"/>
              </a:rPr>
              <a:t>, and  </a:t>
            </a:r>
            <a:r>
              <a:rPr lang="en-US" sz="2400" dirty="0">
                <a:latin typeface="Consolas"/>
                <a:ea typeface="Consolas"/>
                <a:cs typeface="Consolas"/>
                <a:sym typeface="Consolas"/>
              </a:rPr>
              <a:t>urban</a:t>
            </a:r>
            <a:r>
              <a:rPr lang="en-US" sz="2800" dirty="0">
                <a:latin typeface="Georgia"/>
                <a:ea typeface="Georgia"/>
                <a:cs typeface="Georgia"/>
                <a:sym typeface="Georgia"/>
              </a:rPr>
              <a:t>.</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If we needed </a:t>
            </a:r>
            <a:r>
              <a:rPr lang="en-US" sz="2800" dirty="0">
                <a:latin typeface="Georgia"/>
                <a:ea typeface="Georgia"/>
                <a:cs typeface="Georgia"/>
                <a:sym typeface="Georgia"/>
              </a:rPr>
              <a:t>to represent these numerically for a </a:t>
            </a:r>
            <a:r>
              <a:rPr lang="en-US" sz="2800" dirty="0" smtClean="0">
                <a:latin typeface="Georgia"/>
                <a:ea typeface="Georgia"/>
                <a:cs typeface="Georgia"/>
                <a:sym typeface="Georgia"/>
              </a:rPr>
              <a:t>model, how would we  represent this variable?  </a:t>
            </a:r>
            <a:endParaRPr lang="en-US" sz="2800" dirty="0">
              <a:latin typeface="Georgia"/>
              <a:ea typeface="Georgia"/>
              <a:cs typeface="Georgia"/>
              <a:sym typeface="Georgia"/>
            </a:endParaRPr>
          </a:p>
        </p:txBody>
      </p:sp>
      <p:sp>
        <p:nvSpPr>
          <p:cNvPr id="586" name="Shape 5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grpSp>
        <p:nvGrpSpPr>
          <p:cNvPr id="2" name="Group 1"/>
          <p:cNvGrpSpPr/>
          <p:nvPr/>
        </p:nvGrpSpPr>
        <p:grpSpPr>
          <a:xfrm>
            <a:off x="901700" y="2885706"/>
            <a:ext cx="11201400" cy="2289544"/>
            <a:chOff x="1168400" y="2813050"/>
            <a:chExt cx="11201400" cy="2289544"/>
          </a:xfrm>
        </p:grpSpPr>
        <p:pic>
          <p:nvPicPr>
            <p:cNvPr id="2050" name="Picture 2" descr="http://medicine.missouri.edu/news/images/_20160114/Rural_Ar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2813050"/>
              <a:ext cx="308668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2pwazm20433g8yi5347oh9kx.wpengine.netdna-cdn.com/wp-content/uploads/2014/05/suburbia-e140000296199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9800" y="2813050"/>
              <a:ext cx="3435458"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earch4truthnow.files.wordpress.com/2012/05/urbanization-part-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484" y="2816594"/>
              <a:ext cx="3676316" cy="22860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3703"/>
              <a:buFont typeface="Georgia"/>
              <a:buChar char="‣"/>
            </a:pPr>
            <a:r>
              <a:rPr lang="en-US" sz="2800" dirty="0" smtClean="0">
                <a:solidFill>
                  <a:schemeClr val="dk1"/>
                </a:solidFill>
                <a:latin typeface="Georgia"/>
                <a:ea typeface="Georgia"/>
                <a:cs typeface="Georgia"/>
                <a:sym typeface="Georgia"/>
              </a:rPr>
              <a:t>Does an </a:t>
            </a:r>
            <a:r>
              <a:rPr lang="en-US" sz="2800" b="1" dirty="0" smtClean="0">
                <a:solidFill>
                  <a:schemeClr val="dk1"/>
                </a:solidFill>
                <a:latin typeface="Georgia"/>
                <a:ea typeface="Georgia"/>
                <a:cs typeface="Georgia"/>
                <a:sym typeface="Georgia"/>
              </a:rPr>
              <a:t>ordinal </a:t>
            </a:r>
            <a:r>
              <a:rPr lang="en-US" sz="2800" dirty="0" smtClean="0">
                <a:solidFill>
                  <a:schemeClr val="dk1"/>
                </a:solidFill>
                <a:latin typeface="Georgia"/>
                <a:ea typeface="Georgia"/>
                <a:cs typeface="Georgia"/>
                <a:sym typeface="Georgia"/>
              </a:rPr>
              <a:t>coding scheme (</a:t>
            </a:r>
            <a:r>
              <a:rPr lang="en-US" sz="2800" dirty="0" smtClean="0">
                <a:latin typeface="Consolas"/>
                <a:ea typeface="Consolas"/>
                <a:cs typeface="Consolas"/>
                <a:sym typeface="Consolas"/>
              </a:rPr>
              <a:t>0=rural</a:t>
            </a:r>
            <a:r>
              <a:rPr lang="en-US" sz="2800" dirty="0">
                <a:latin typeface="Georgia"/>
                <a:ea typeface="Georgia"/>
                <a:cs typeface="Georgia"/>
                <a:sym typeface="Georgia"/>
              </a:rPr>
              <a:t>,  </a:t>
            </a:r>
            <a:r>
              <a:rPr lang="en-US" sz="2800" dirty="0">
                <a:latin typeface="Consolas"/>
                <a:ea typeface="Consolas"/>
                <a:cs typeface="Consolas"/>
                <a:sym typeface="Consolas"/>
              </a:rPr>
              <a:t>1=suburban</a:t>
            </a:r>
            <a:r>
              <a:rPr lang="en-US" sz="2800" dirty="0">
                <a:latin typeface="Georgia"/>
                <a:ea typeface="Georgia"/>
                <a:cs typeface="Georgia"/>
                <a:sym typeface="Georgia"/>
              </a:rPr>
              <a:t>,  and </a:t>
            </a:r>
            <a:r>
              <a:rPr lang="en-US" sz="2800" dirty="0" smtClean="0">
                <a:latin typeface="Consolas"/>
                <a:ea typeface="Consolas"/>
                <a:cs typeface="Consolas"/>
                <a:sym typeface="Consolas"/>
              </a:rPr>
              <a:t>2=urban) </a:t>
            </a:r>
            <a:r>
              <a:rPr lang="en-US" sz="2800" dirty="0" smtClean="0">
                <a:latin typeface="Georgia" panose="02040502050405020303" pitchFamily="18" charset="0"/>
                <a:ea typeface="Consolas"/>
                <a:cs typeface="Consolas"/>
                <a:sym typeface="Consolas"/>
              </a:rPr>
              <a:t>work for our model</a:t>
            </a:r>
            <a:r>
              <a:rPr lang="en-US" sz="2800" dirty="0" smtClean="0">
                <a:latin typeface="Georgia"/>
                <a:ea typeface="Georgia"/>
                <a:cs typeface="Georgia"/>
                <a:sym typeface="Georgia"/>
              </a:rPr>
              <a:t>?</a:t>
            </a:r>
          </a:p>
          <a:p>
            <a:pPr marL="203200" marR="0" lvl="0" indent="-256540" algn="l" rtl="0">
              <a:spcBef>
                <a:spcPts val="0"/>
              </a:spcBef>
              <a:buSzPct val="103703"/>
              <a:buFont typeface="Georgia"/>
              <a:buChar char="‣"/>
            </a:pPr>
            <a:endParaRPr lang="en-US" sz="2800" dirty="0">
              <a:latin typeface="Georgia"/>
              <a:ea typeface="Georgia"/>
              <a:cs typeface="Georgia"/>
              <a:sym typeface="Georgia"/>
            </a:endParaRPr>
          </a:p>
          <a:p>
            <a:pPr marL="203200" marR="0" lvl="0" indent="-256540" algn="l" rtl="0">
              <a:spcBef>
                <a:spcPts val="0"/>
              </a:spcBef>
              <a:buSzPct val="103703"/>
              <a:buFont typeface="Georgia"/>
              <a:buChar char="‣"/>
            </a:pPr>
            <a:r>
              <a:rPr lang="en-US" sz="2800" i="1" dirty="0" smtClean="0">
                <a:latin typeface="Georgia"/>
                <a:ea typeface="Georgia"/>
                <a:cs typeface="Georgia"/>
                <a:sym typeface="Georgia"/>
              </a:rPr>
              <a:t>Not likely</a:t>
            </a:r>
            <a:r>
              <a:rPr lang="en-US" sz="2800" dirty="0" smtClean="0">
                <a:latin typeface="Georgia"/>
                <a:ea typeface="Georgia"/>
                <a:cs typeface="Georgia"/>
                <a:sym typeface="Georgia"/>
              </a:rPr>
              <a:t> because of the two following problems:</a:t>
            </a:r>
          </a:p>
          <a:p>
            <a:pPr marL="863600" lvl="1" indent="-256540">
              <a:buSzPct val="103703"/>
              <a:buFont typeface="Georgia"/>
              <a:buChar char="‣"/>
            </a:pPr>
            <a:endParaRPr lang="en-US" sz="2800" dirty="0" smtClean="0">
              <a:latin typeface="Georgia"/>
              <a:ea typeface="Georgia"/>
              <a:cs typeface="Georgia"/>
              <a:sym typeface="Georgia"/>
            </a:endParaRPr>
          </a:p>
          <a:p>
            <a:pPr marL="863600" lvl="1" indent="-256540">
              <a:buSzPct val="103703"/>
              <a:buFont typeface="Georgia"/>
              <a:buChar char="‣"/>
            </a:pPr>
            <a:r>
              <a:rPr lang="en-US" sz="2800" dirty="0" smtClean="0">
                <a:latin typeface="Georgia"/>
                <a:ea typeface="Georgia"/>
                <a:cs typeface="Georgia"/>
                <a:sym typeface="Georgia"/>
              </a:rPr>
              <a:t>Are urban areas 2x suburban areas? </a:t>
            </a:r>
            <a:r>
              <a:rPr lang="en-US" sz="2800" i="1" dirty="0" smtClean="0">
                <a:latin typeface="Georgia"/>
                <a:ea typeface="Georgia"/>
                <a:cs typeface="Georgia"/>
                <a:sym typeface="Georgia"/>
              </a:rPr>
              <a:t>What does that even mean?</a:t>
            </a:r>
          </a:p>
          <a:p>
            <a:pPr marL="863600" lvl="1" indent="-256540">
              <a:buSzPct val="103703"/>
              <a:buFont typeface="Georgia"/>
              <a:buChar char="‣"/>
            </a:pPr>
            <a:endParaRPr lang="en-US" sz="2800" dirty="0">
              <a:latin typeface="Georgia"/>
              <a:ea typeface="Georgia"/>
              <a:cs typeface="Georgia"/>
              <a:sym typeface="Georgia"/>
            </a:endParaRPr>
          </a:p>
          <a:p>
            <a:pPr marL="863600" lvl="1" indent="-256540">
              <a:buSzPct val="103703"/>
              <a:buFont typeface="Georgia"/>
              <a:buChar char="‣"/>
            </a:pPr>
            <a:r>
              <a:rPr lang="en-US" sz="2800" dirty="0" smtClean="0">
                <a:latin typeface="Georgia"/>
                <a:ea typeface="Georgia"/>
                <a:cs typeface="Georgia"/>
                <a:sym typeface="Georgia"/>
              </a:rPr>
              <a:t>Is there a reason that we ordered the variables in this way?</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p:txBody>
      </p:sp>
      <p:sp>
        <p:nvSpPr>
          <p:cNvPr id="592" name="Shape 59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The solution is something called </a:t>
            </a:r>
            <a:r>
              <a:rPr lang="en-US" sz="2800" b="1" dirty="0" smtClean="0">
                <a:latin typeface="Georgia"/>
                <a:ea typeface="Georgia"/>
                <a:cs typeface="Georgia"/>
                <a:sym typeface="Georgia"/>
              </a:rPr>
              <a:t>dummy variables</a:t>
            </a:r>
            <a:r>
              <a:rPr lang="en-US" sz="2800" dirty="0" smtClean="0">
                <a:latin typeface="Georgia"/>
                <a:ea typeface="Georgia"/>
                <a:cs typeface="Georgia"/>
                <a:sym typeface="Georgia"/>
              </a:rPr>
              <a:t> where we convert the area variable into a series of binary (0/1) variables. </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We’ll need n-1 dummy variables where n is the number of unique values or </a:t>
            </a:r>
            <a:r>
              <a:rPr lang="en-US" sz="2800" b="1" dirty="0" smtClean="0">
                <a:latin typeface="Georgia"/>
                <a:ea typeface="Georgia"/>
                <a:cs typeface="Georgia"/>
                <a:sym typeface="Georgia"/>
              </a:rPr>
              <a:t>levels</a:t>
            </a:r>
            <a:r>
              <a:rPr lang="en-US" sz="2800" dirty="0" smtClean="0">
                <a:latin typeface="Georgia"/>
                <a:ea typeface="Georgia"/>
                <a:cs typeface="Georgia"/>
                <a:sym typeface="Georgia"/>
              </a:rPr>
              <a:t> of our categorical values.</a:t>
            </a:r>
            <a:endParaRPr lang="en-US" sz="2800" b="1" dirty="0">
              <a:latin typeface="Georgia"/>
              <a:ea typeface="Georgia"/>
              <a:cs typeface="Georgia"/>
              <a:sym typeface="Georgia"/>
            </a:endParaRPr>
          </a:p>
          <a:p>
            <a:pPr marR="0" lvl="0" algn="l" rtl="0">
              <a:spcBef>
                <a:spcPts val="0"/>
              </a:spcBef>
              <a:buSzPct val="100000"/>
            </a:pPr>
            <a:r>
              <a:rPr lang="en-US" sz="2800" dirty="0">
                <a:latin typeface="Georgia"/>
                <a:ea typeface="Georgia"/>
                <a:cs typeface="Georgia"/>
                <a:sym typeface="Georgia"/>
              </a:rPr>
              <a:t/>
            </a:r>
            <a:br>
              <a:rPr lang="en-US" sz="2800" dirty="0">
                <a:latin typeface="Georgia"/>
                <a:ea typeface="Georgia"/>
                <a:cs typeface="Georgia"/>
                <a:sym typeface="Georgia"/>
              </a:rPr>
            </a:br>
            <a:r>
              <a:rPr lang="en-US" sz="2800" dirty="0">
                <a:latin typeface="Georgia"/>
                <a:ea typeface="Georgia"/>
                <a:cs typeface="Georgia"/>
                <a:sym typeface="Georgia"/>
              </a:rPr>
              <a:t/>
            </a:r>
            <a:br>
              <a:rPr lang="en-US" sz="2800" dirty="0">
                <a:latin typeface="Georgia"/>
                <a:ea typeface="Georgia"/>
                <a:cs typeface="Georgia"/>
                <a:sym typeface="Georgia"/>
              </a:rPr>
            </a:br>
            <a:endParaRPr lang="en-US" sz="2800" dirty="0">
              <a:latin typeface="Georgia"/>
              <a:ea typeface="Georgia"/>
              <a:cs typeface="Georgia"/>
              <a:sym typeface="Georgia"/>
            </a:endParaRPr>
          </a:p>
        </p:txBody>
      </p:sp>
      <p:sp>
        <p:nvSpPr>
          <p:cNvPr id="598" name="Shape 59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graphicFrame>
        <p:nvGraphicFramePr>
          <p:cNvPr id="4" name="Shape 622"/>
          <p:cNvGraphicFramePr/>
          <p:nvPr>
            <p:extLst>
              <p:ext uri="{D42A27DB-BD31-4B8C-83A1-F6EECF244321}">
                <p14:modId xmlns:p14="http://schemas.microsoft.com/office/powerpoint/2010/main" val="3742217574"/>
              </p:ext>
            </p:extLst>
          </p:nvPr>
        </p:nvGraphicFramePr>
        <p:xfrm>
          <a:off x="952512" y="4260850"/>
          <a:ext cx="11099775" cy="2194440"/>
        </p:xfrm>
        <a:graphic>
          <a:graphicData uri="http://schemas.openxmlformats.org/drawingml/2006/table">
            <a:tbl>
              <a:tblPr>
                <a:noFill/>
                <a:tableStyleId>{FFF62F4D-87D0-4A4F-AAA8-B57069BA4F59}</a:tableStyleId>
              </a:tblPr>
              <a:tblGrid>
                <a:gridCol w="3699925"/>
                <a:gridCol w="3699925"/>
                <a:gridCol w="3699925"/>
              </a:tblGrid>
              <a:tr h="381000">
                <a:tc>
                  <a:txBody>
                    <a:bodyPr/>
                    <a:lstStyle/>
                    <a:p>
                      <a:pPr lvl="0" algn="ctr">
                        <a:spcBef>
                          <a:spcPts val="0"/>
                        </a:spcBef>
                        <a:buNone/>
                      </a:pPr>
                      <a:endParaRPr sz="2400" dirty="0">
                        <a:latin typeface="Consolas"/>
                        <a:ea typeface="Consolas"/>
                        <a:cs typeface="Consolas"/>
                        <a:sym typeface="Consolas"/>
                      </a:endParaRPr>
                    </a:p>
                  </a:txBody>
                  <a:tcPr marL="91425" marR="91425" marT="91425" marB="91425"/>
                </a:tc>
                <a:tc>
                  <a:txBody>
                    <a:bodyPr/>
                    <a:lstStyle/>
                    <a:p>
                      <a:pPr lvl="0" algn="ctr">
                        <a:spcBef>
                          <a:spcPts val="0"/>
                        </a:spcBef>
                        <a:buNone/>
                      </a:pPr>
                      <a:r>
                        <a:rPr lang="en-US" sz="2400" b="1">
                          <a:latin typeface="Consolas"/>
                          <a:ea typeface="Consolas"/>
                          <a:cs typeface="Consolas"/>
                          <a:sym typeface="Consolas"/>
                        </a:rPr>
                        <a:t>area_urban</a:t>
                      </a:r>
                    </a:p>
                  </a:txBody>
                  <a:tcPr marL="91425" marR="91425" marT="91425" marB="91425"/>
                </a:tc>
                <a:tc>
                  <a:txBody>
                    <a:bodyPr/>
                    <a:lstStyle/>
                    <a:p>
                      <a:pPr lvl="0" algn="ctr">
                        <a:spcBef>
                          <a:spcPts val="0"/>
                        </a:spcBef>
                        <a:buNone/>
                      </a:pPr>
                      <a:r>
                        <a:rPr lang="en-US" sz="2400" b="1">
                          <a:latin typeface="Consolas"/>
                          <a:ea typeface="Consolas"/>
                          <a:cs typeface="Consolas"/>
                          <a:sym typeface="Consolas"/>
                        </a:rPr>
                        <a:t>area_suburban</a:t>
                      </a:r>
                    </a:p>
                  </a:txBody>
                  <a:tcPr marL="91425" marR="91425" marT="91425" marB="91425"/>
                </a:tc>
              </a:tr>
              <a:tr h="381000">
                <a:tc>
                  <a:txBody>
                    <a:bodyPr/>
                    <a:lstStyle/>
                    <a:p>
                      <a:pPr lvl="0" algn="ctr">
                        <a:spcBef>
                          <a:spcPts val="0"/>
                        </a:spcBef>
                        <a:buNone/>
                      </a:pPr>
                      <a:r>
                        <a:rPr lang="en-US" sz="2400" dirty="0">
                          <a:latin typeface="Consolas"/>
                          <a:ea typeface="Consolas"/>
                          <a:cs typeface="Consolas"/>
                          <a:sym typeface="Consolas"/>
                        </a:rPr>
                        <a:t>rural</a:t>
                      </a:r>
                    </a:p>
                  </a:txBody>
                  <a:tcPr marL="91425" marR="91425" marT="91425" marB="91425"/>
                </a:tc>
                <a:tc>
                  <a:txBody>
                    <a:bodyPr/>
                    <a:lstStyle/>
                    <a:p>
                      <a:pPr lvl="0" algn="ctr">
                        <a:spcBef>
                          <a:spcPts val="0"/>
                        </a:spcBef>
                        <a:buNone/>
                      </a:pPr>
                      <a:r>
                        <a:rPr lang="en-US" sz="2400" dirty="0">
                          <a:latin typeface="Consolas"/>
                          <a:ea typeface="Consolas"/>
                          <a:cs typeface="Consolas"/>
                          <a:sym typeface="Consolas"/>
                        </a:rPr>
                        <a:t>0</a:t>
                      </a:r>
                    </a:p>
                  </a:txBody>
                  <a:tcPr marL="91425" marR="91425" marT="91425" marB="91425"/>
                </a:tc>
                <a:tc>
                  <a:txBody>
                    <a:bodyPr/>
                    <a:lstStyle/>
                    <a:p>
                      <a:pPr lvl="0" algn="ctr">
                        <a:spcBef>
                          <a:spcPts val="0"/>
                        </a:spcBef>
                        <a:buNone/>
                      </a:pPr>
                      <a:r>
                        <a:rPr lang="en-US" sz="2400">
                          <a:latin typeface="Consolas"/>
                          <a:ea typeface="Consolas"/>
                          <a:cs typeface="Consolas"/>
                          <a:sym typeface="Consolas"/>
                        </a:rPr>
                        <a:t>0</a:t>
                      </a:r>
                    </a:p>
                  </a:txBody>
                  <a:tcPr marL="91425" marR="91425" marT="91425" marB="91425"/>
                </a:tc>
              </a:tr>
              <a:tr h="381000">
                <a:tc>
                  <a:txBody>
                    <a:bodyPr/>
                    <a:lstStyle/>
                    <a:p>
                      <a:pPr lvl="0" algn="ctr">
                        <a:spcBef>
                          <a:spcPts val="0"/>
                        </a:spcBef>
                        <a:buNone/>
                      </a:pPr>
                      <a:r>
                        <a:rPr lang="en-US" sz="2400" dirty="0">
                          <a:latin typeface="Consolas"/>
                          <a:ea typeface="Consolas"/>
                          <a:cs typeface="Consolas"/>
                          <a:sym typeface="Consolas"/>
                        </a:rPr>
                        <a:t>suburban</a:t>
                      </a:r>
                    </a:p>
                  </a:txBody>
                  <a:tcPr marL="91425" marR="91425" marT="91425" marB="91425"/>
                </a:tc>
                <a:tc>
                  <a:txBody>
                    <a:bodyPr/>
                    <a:lstStyle/>
                    <a:p>
                      <a:pPr lvl="0" algn="ctr">
                        <a:spcBef>
                          <a:spcPts val="0"/>
                        </a:spcBef>
                        <a:buNone/>
                      </a:pPr>
                      <a:r>
                        <a:rPr lang="en-US" sz="2400" dirty="0">
                          <a:latin typeface="Consolas"/>
                          <a:ea typeface="Consolas"/>
                          <a:cs typeface="Consolas"/>
                          <a:sym typeface="Consolas"/>
                        </a:rPr>
                        <a:t>0</a:t>
                      </a:r>
                    </a:p>
                  </a:txBody>
                  <a:tcPr marL="91425" marR="91425" marT="91425" marB="91425"/>
                </a:tc>
                <a:tc>
                  <a:txBody>
                    <a:bodyPr/>
                    <a:lstStyle/>
                    <a:p>
                      <a:pPr lvl="0" algn="ctr">
                        <a:spcBef>
                          <a:spcPts val="0"/>
                        </a:spcBef>
                        <a:buNone/>
                      </a:pPr>
                      <a:r>
                        <a:rPr lang="en-US" sz="2400">
                          <a:latin typeface="Consolas"/>
                          <a:ea typeface="Consolas"/>
                          <a:cs typeface="Consolas"/>
                          <a:sym typeface="Consolas"/>
                        </a:rPr>
                        <a:t>1</a:t>
                      </a:r>
                    </a:p>
                  </a:txBody>
                  <a:tcPr marL="91425" marR="91425" marT="91425" marB="91425"/>
                </a:tc>
              </a:tr>
              <a:tr h="381000">
                <a:tc>
                  <a:txBody>
                    <a:bodyPr/>
                    <a:lstStyle/>
                    <a:p>
                      <a:pPr lvl="0" algn="ctr">
                        <a:spcBef>
                          <a:spcPts val="0"/>
                        </a:spcBef>
                        <a:buNone/>
                      </a:pPr>
                      <a:r>
                        <a:rPr lang="en-US" sz="2400">
                          <a:latin typeface="Consolas"/>
                          <a:ea typeface="Consolas"/>
                          <a:cs typeface="Consolas"/>
                          <a:sym typeface="Consolas"/>
                        </a:rPr>
                        <a:t>urban</a:t>
                      </a:r>
                    </a:p>
                  </a:txBody>
                  <a:tcPr marL="91425" marR="91425" marT="91425" marB="91425"/>
                </a:tc>
                <a:tc>
                  <a:txBody>
                    <a:bodyPr/>
                    <a:lstStyle/>
                    <a:p>
                      <a:pPr lvl="0" algn="ctr">
                        <a:spcBef>
                          <a:spcPts val="0"/>
                        </a:spcBef>
                        <a:buNone/>
                      </a:pPr>
                      <a:r>
                        <a:rPr lang="en-US" sz="2400" dirty="0">
                          <a:latin typeface="Consolas"/>
                          <a:ea typeface="Consolas"/>
                          <a:cs typeface="Consolas"/>
                          <a:sym typeface="Consolas"/>
                        </a:rPr>
                        <a:t>1</a:t>
                      </a:r>
                    </a:p>
                  </a:txBody>
                  <a:tcPr marL="91425" marR="91425" marT="91425" marB="91425"/>
                </a:tc>
                <a:tc>
                  <a:txBody>
                    <a:bodyPr/>
                    <a:lstStyle/>
                    <a:p>
                      <a:pPr lvl="0" algn="ctr">
                        <a:spcBef>
                          <a:spcPts val="0"/>
                        </a:spcBef>
                        <a:buNone/>
                      </a:pPr>
                      <a:r>
                        <a:rPr lang="en-US" sz="2400" dirty="0">
                          <a:latin typeface="Consolas"/>
                          <a:ea typeface="Consolas"/>
                          <a:cs typeface="Consolas"/>
                          <a:sym typeface="Consolas"/>
                        </a:rPr>
                        <a:t>0</a:t>
                      </a:r>
                    </a:p>
                  </a:txBody>
                  <a:tcPr marL="91425" marR="91425" marT="91425" marB="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400" dirty="0">
              <a:latin typeface="Georgia"/>
              <a:ea typeface="Georgia"/>
              <a:cs typeface="Georgia"/>
              <a:sym typeface="Georgia"/>
            </a:endParaRPr>
          </a:p>
          <a:p>
            <a:pPr marL="203200" marR="0" lvl="0" indent="-256540" algn="l" rtl="0">
              <a:spcBef>
                <a:spcPts val="0"/>
              </a:spcBef>
              <a:buSzPct val="100000"/>
              <a:buFont typeface="Georgia"/>
              <a:buChar char="‣"/>
            </a:pPr>
            <a:r>
              <a:rPr lang="en-US" sz="2400" dirty="0" smtClean="0">
                <a:latin typeface="Georgia"/>
                <a:ea typeface="Georgia"/>
                <a:cs typeface="Georgia"/>
                <a:sym typeface="Georgia"/>
              </a:rPr>
              <a:t>This solves the drawbacks or ordinal coding by not implying that there is an order or magnitude type relationship between the different categories.</a:t>
            </a:r>
          </a:p>
          <a:p>
            <a:pPr marL="203200" marR="0" lvl="0" indent="-256540" algn="l" rtl="0">
              <a:spcBef>
                <a:spcPts val="0"/>
              </a:spcBef>
              <a:buSzPct val="100000"/>
              <a:buFont typeface="Georgia"/>
              <a:buChar char="‣"/>
            </a:pPr>
            <a:endParaRPr lang="en-US" sz="2400" dirty="0">
              <a:latin typeface="Georgia"/>
              <a:ea typeface="Georgia"/>
              <a:cs typeface="Georgia"/>
              <a:sym typeface="Georgia"/>
            </a:endParaRPr>
          </a:p>
          <a:p>
            <a:pPr marL="203200" indent="-256540">
              <a:buSzPct val="100000"/>
              <a:buFont typeface="Georgia"/>
              <a:buChar char="‣"/>
            </a:pPr>
            <a:r>
              <a:rPr lang="en-US" sz="2400" dirty="0" smtClean="0">
                <a:latin typeface="Georgia"/>
                <a:ea typeface="Georgia"/>
                <a:cs typeface="Georgia"/>
                <a:sym typeface="Georgia"/>
              </a:rPr>
              <a:t>We only need two variables because we  </a:t>
            </a:r>
            <a:r>
              <a:rPr lang="en-US" sz="2400" dirty="0">
                <a:latin typeface="Georgia"/>
                <a:ea typeface="Georgia"/>
                <a:cs typeface="Georgia"/>
                <a:sym typeface="Georgia"/>
              </a:rPr>
              <a:t>can derive all of the possible values from these two.  If an </a:t>
            </a:r>
            <a:r>
              <a:rPr lang="en-US" sz="2000" dirty="0">
                <a:latin typeface="Consolas"/>
                <a:ea typeface="Consolas"/>
                <a:cs typeface="Consolas"/>
                <a:sym typeface="Consolas"/>
              </a:rPr>
              <a:t>area</a:t>
            </a:r>
            <a:r>
              <a:rPr lang="en-US" sz="2400" dirty="0">
                <a:latin typeface="Georgia"/>
                <a:ea typeface="Georgia"/>
                <a:cs typeface="Georgia"/>
                <a:sym typeface="Georgia"/>
              </a:rPr>
              <a:t> isn’t </a:t>
            </a:r>
            <a:r>
              <a:rPr lang="en-US" sz="2000" dirty="0">
                <a:latin typeface="Consolas"/>
                <a:ea typeface="Consolas"/>
                <a:cs typeface="Consolas"/>
                <a:sym typeface="Consolas"/>
              </a:rPr>
              <a:t>urban</a:t>
            </a:r>
            <a:r>
              <a:rPr lang="en-US" sz="2400" dirty="0">
                <a:latin typeface="Georgia"/>
                <a:ea typeface="Georgia"/>
                <a:cs typeface="Georgia"/>
                <a:sym typeface="Georgia"/>
              </a:rPr>
              <a:t> or </a:t>
            </a:r>
            <a:r>
              <a:rPr lang="en-US" sz="2000" dirty="0">
                <a:latin typeface="Consolas"/>
                <a:ea typeface="Consolas"/>
                <a:cs typeface="Consolas"/>
                <a:sym typeface="Consolas"/>
              </a:rPr>
              <a:t>suburban</a:t>
            </a:r>
            <a:r>
              <a:rPr lang="en-US" sz="2400" dirty="0">
                <a:latin typeface="Georgia"/>
                <a:ea typeface="Georgia"/>
                <a:cs typeface="Georgia"/>
                <a:sym typeface="Georgia"/>
              </a:rPr>
              <a:t>, we know it must be </a:t>
            </a:r>
            <a:r>
              <a:rPr lang="en-US" sz="2000" dirty="0">
                <a:latin typeface="Consolas"/>
                <a:ea typeface="Consolas"/>
                <a:cs typeface="Consolas"/>
                <a:sym typeface="Consolas"/>
              </a:rPr>
              <a:t>rural</a:t>
            </a:r>
            <a:r>
              <a:rPr lang="en-US" sz="2400" dirty="0" smtClean="0">
                <a:latin typeface="Georgia"/>
                <a:ea typeface="Georgia"/>
                <a:cs typeface="Georgia"/>
                <a:sym typeface="Georgia"/>
              </a:rPr>
              <a:t>.</a:t>
            </a:r>
          </a:p>
          <a:p>
            <a:pPr marL="203200" indent="-256540">
              <a:buSzPct val="100000"/>
              <a:buFont typeface="Georgia"/>
              <a:buChar char="‣"/>
            </a:pPr>
            <a:endParaRPr lang="en-US" sz="2400" dirty="0">
              <a:latin typeface="Georgia"/>
              <a:ea typeface="Georgia"/>
              <a:cs typeface="Georgia"/>
              <a:sym typeface="Georgia"/>
            </a:endParaRPr>
          </a:p>
          <a:p>
            <a:pPr marL="203200" marR="0" lvl="0" indent="-256540" algn="l" rtl="0">
              <a:spcBef>
                <a:spcPts val="0"/>
              </a:spcBef>
              <a:buSzPct val="100000"/>
              <a:buFont typeface="Georgia"/>
              <a:buChar char="‣"/>
            </a:pPr>
            <a:r>
              <a:rPr lang="en-US" sz="2400" dirty="0" smtClean="0">
                <a:latin typeface="Georgia"/>
                <a:ea typeface="Georgia"/>
                <a:cs typeface="Georgia"/>
                <a:sym typeface="Georgia"/>
              </a:rPr>
              <a:t>The level that is encoded as all zeroes (e.g. rural) is called our </a:t>
            </a:r>
            <a:r>
              <a:rPr lang="en-US" sz="2400" b="1" dirty="0" smtClean="0">
                <a:latin typeface="Georgia"/>
                <a:ea typeface="Georgia"/>
                <a:cs typeface="Georgia"/>
                <a:sym typeface="Georgia"/>
              </a:rPr>
              <a:t>reference category</a:t>
            </a:r>
            <a:r>
              <a:rPr lang="en-US" sz="2400" dirty="0">
                <a:latin typeface="Georgia"/>
                <a:ea typeface="Georgia"/>
                <a:cs typeface="Georgia"/>
                <a:sym typeface="Georgia"/>
              </a:rPr>
              <a:t> </a:t>
            </a:r>
            <a:r>
              <a:rPr lang="en-US" sz="2400" dirty="0" smtClean="0">
                <a:latin typeface="Georgia"/>
                <a:ea typeface="Georgia"/>
                <a:cs typeface="Georgia"/>
                <a:sym typeface="Georgia"/>
              </a:rPr>
              <a:t>because model output will return results relative to it. </a:t>
            </a:r>
          </a:p>
          <a:p>
            <a:pPr marL="203200" marR="0" lvl="0" indent="-256540" algn="l" rtl="0">
              <a:spcBef>
                <a:spcPts val="0"/>
              </a:spcBef>
              <a:buSzPct val="100000"/>
              <a:buFont typeface="Georgia"/>
              <a:buChar char="‣"/>
            </a:pPr>
            <a:endParaRPr sz="2400" dirty="0">
              <a:latin typeface="Georgia"/>
              <a:ea typeface="Georgia"/>
              <a:cs typeface="Georgia"/>
              <a:sym typeface="Georgia"/>
            </a:endParaRPr>
          </a:p>
          <a:p>
            <a:pPr marL="203200" marR="0" lvl="0" indent="-256540" algn="l" rtl="0">
              <a:spcBef>
                <a:spcPts val="0"/>
              </a:spcBef>
              <a:buSzPct val="100000"/>
              <a:buFont typeface="Georgia"/>
              <a:buChar char="‣"/>
            </a:pPr>
            <a:r>
              <a:rPr lang="en-US" sz="2400" dirty="0" smtClean="0">
                <a:latin typeface="Georgia"/>
                <a:ea typeface="Georgia"/>
                <a:cs typeface="Georgia"/>
                <a:sym typeface="Georgia"/>
              </a:rPr>
              <a:t>As a rule of thumb, it’s </a:t>
            </a:r>
            <a:r>
              <a:rPr lang="en-US" sz="2400" dirty="0">
                <a:latin typeface="Georgia"/>
                <a:ea typeface="Georgia"/>
                <a:cs typeface="Georgia"/>
                <a:sym typeface="Georgia"/>
              </a:rPr>
              <a:t>often good to choose the category with the largest sample size </a:t>
            </a:r>
            <a:r>
              <a:rPr lang="en-US" sz="2400" i="1" dirty="0" smtClean="0">
                <a:latin typeface="Georgia"/>
                <a:ea typeface="Georgia"/>
                <a:cs typeface="Georgia"/>
                <a:sym typeface="Georgia"/>
              </a:rPr>
              <a:t>or</a:t>
            </a:r>
            <a:r>
              <a:rPr lang="en-US" sz="2400" dirty="0" smtClean="0">
                <a:latin typeface="Georgia"/>
                <a:ea typeface="Georgia"/>
                <a:cs typeface="Georgia"/>
                <a:sym typeface="Georgia"/>
              </a:rPr>
              <a:t> a </a:t>
            </a:r>
            <a:r>
              <a:rPr lang="en-US" sz="2400" dirty="0">
                <a:latin typeface="Georgia"/>
                <a:ea typeface="Georgia"/>
                <a:cs typeface="Georgia"/>
                <a:sym typeface="Georgia"/>
              </a:rPr>
              <a:t>criteria that will help model interpretation.  </a:t>
            </a:r>
          </a:p>
          <a:p>
            <a:pPr marL="863600" lvl="1" indent="-256540">
              <a:buSzPct val="100000"/>
              <a:buFont typeface="Georgia"/>
              <a:buChar char="‣"/>
            </a:pPr>
            <a:r>
              <a:rPr lang="en-US" sz="2400" dirty="0" smtClean="0">
                <a:latin typeface="Georgia"/>
                <a:ea typeface="Georgia"/>
                <a:cs typeface="Georgia"/>
                <a:sym typeface="Georgia"/>
              </a:rPr>
              <a:t>If </a:t>
            </a:r>
            <a:r>
              <a:rPr lang="en-US" sz="2400" dirty="0">
                <a:latin typeface="Georgia"/>
                <a:ea typeface="Georgia"/>
                <a:cs typeface="Georgia"/>
                <a:sym typeface="Georgia"/>
              </a:rPr>
              <a:t>we are testing for a disease, the reference category would be people without the disease.</a:t>
            </a:r>
          </a:p>
        </p:txBody>
      </p:sp>
      <p:sp>
        <p:nvSpPr>
          <p:cNvPr id="604" name="Shape 60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CLASS/DUMMY VARIABLES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INDEPENDENT PRACTICE</a:t>
            </a:r>
          </a:p>
        </p:txBody>
      </p:sp>
      <p:sp>
        <p:nvSpPr>
          <p:cNvPr id="649" name="Shape 64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DUMMY COLORS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Shape 65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655" name="Shape 65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656" name="Shape 656"/>
          <p:cNvSpPr/>
          <p:nvPr/>
        </p:nvSpPr>
        <p:spPr>
          <a:xfrm>
            <a:off x="2961475" y="1380750"/>
            <a:ext cx="9328499" cy="3882899"/>
          </a:xfrm>
          <a:prstGeom prst="rect">
            <a:avLst/>
          </a:prstGeom>
          <a:noFill/>
          <a:ln>
            <a:noFill/>
          </a:ln>
        </p:spPr>
        <p:txBody>
          <a:bodyPr lIns="50800" tIns="50800" rIns="50800" bIns="50800" anchor="ctr" anchorCtr="0">
            <a:noAutofit/>
          </a:bodyPr>
          <a:lstStyle/>
          <a:p>
            <a:pPr marR="0" lvl="0" algn="l" rtl="0">
              <a:spcBef>
                <a:spcPts val="0"/>
              </a:spcBef>
              <a:buNone/>
            </a:pPr>
            <a:r>
              <a:rPr lang="en-US" sz="1800" dirty="0">
                <a:latin typeface="Georgia"/>
                <a:ea typeface="Georgia"/>
                <a:cs typeface="Georgia"/>
                <a:sym typeface="Georgia"/>
              </a:rPr>
              <a:t>It’s important to understand the concept before we use the Pandas function </a:t>
            </a:r>
            <a:r>
              <a:rPr lang="en-US" sz="1800" dirty="0" err="1">
                <a:solidFill>
                  <a:srgbClr val="333333"/>
                </a:solidFill>
                <a:latin typeface="Consolas"/>
                <a:ea typeface="Consolas"/>
                <a:cs typeface="Consolas"/>
                <a:sym typeface="Consolas"/>
              </a:rPr>
              <a:t>get_dummies</a:t>
            </a:r>
            <a:r>
              <a:rPr lang="en-US" sz="1800" dirty="0">
                <a:latin typeface="Georgia"/>
                <a:ea typeface="Georgia"/>
                <a:cs typeface="Georgia"/>
                <a:sym typeface="Georgia"/>
              </a:rPr>
              <a:t> to create dummy variables.  So today, we’ll create our dummy variables by hand.</a:t>
            </a:r>
          </a:p>
          <a:p>
            <a:pPr marR="0" lvl="0" algn="l" rtl="0">
              <a:spcBef>
                <a:spcPts val="0"/>
              </a:spcBef>
              <a:buNone/>
            </a:pPr>
            <a:endParaRPr sz="1800" dirty="0">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smtClean="0">
                <a:latin typeface="Georgia"/>
                <a:ea typeface="Georgia"/>
                <a:cs typeface="Georgia"/>
                <a:sym typeface="Georgia"/>
              </a:rPr>
              <a:t>Create </a:t>
            </a:r>
            <a:r>
              <a:rPr lang="en-US" sz="1800" dirty="0">
                <a:latin typeface="Georgia"/>
                <a:ea typeface="Georgia"/>
                <a:cs typeface="Georgia"/>
                <a:sym typeface="Georgia"/>
              </a:rPr>
              <a:t>dummy variables for the </a:t>
            </a:r>
            <a:r>
              <a:rPr lang="en-US" sz="1800" dirty="0" smtClean="0">
                <a:latin typeface="Georgia"/>
                <a:ea typeface="Georgia"/>
                <a:cs typeface="Georgia"/>
                <a:sym typeface="Georgia"/>
              </a:rPr>
              <a:t>lines in the DC Metro </a:t>
            </a:r>
            <a:r>
              <a:rPr lang="en-US" sz="1800" dirty="0">
                <a:latin typeface="Georgia"/>
                <a:ea typeface="Georgia"/>
                <a:cs typeface="Georgia"/>
                <a:sym typeface="Georgia"/>
              </a:rPr>
              <a:t>that has 6 categories:  blue, red, green, </a:t>
            </a:r>
            <a:r>
              <a:rPr lang="en-US" sz="1800" dirty="0" smtClean="0">
                <a:latin typeface="Georgia"/>
                <a:ea typeface="Georgia"/>
                <a:cs typeface="Georgia"/>
                <a:sym typeface="Georgia"/>
              </a:rPr>
              <a:t>orange, silver , </a:t>
            </a:r>
            <a:r>
              <a:rPr lang="en-US" sz="1800" dirty="0">
                <a:latin typeface="Georgia"/>
                <a:ea typeface="Georgia"/>
                <a:cs typeface="Georgia"/>
                <a:sym typeface="Georgia"/>
              </a:rPr>
              <a:t>and </a:t>
            </a:r>
            <a:r>
              <a:rPr lang="en-US" sz="1800" dirty="0" smtClean="0">
                <a:latin typeface="Georgia"/>
                <a:ea typeface="Georgia"/>
                <a:cs typeface="Georgia"/>
                <a:sym typeface="Georgia"/>
              </a:rPr>
              <a:t>yellow. </a:t>
            </a:r>
            <a:r>
              <a:rPr lang="en-US" sz="1800" dirty="0">
                <a:latin typeface="Georgia"/>
                <a:ea typeface="Georgia"/>
                <a:cs typeface="Georgia"/>
                <a:sym typeface="Georgia"/>
              </a:rPr>
              <a:t>Use </a:t>
            </a:r>
            <a:r>
              <a:rPr lang="en-US" sz="1800" dirty="0" smtClean="0">
                <a:latin typeface="Georgia"/>
                <a:ea typeface="Georgia"/>
                <a:cs typeface="Georgia"/>
                <a:sym typeface="Georgia"/>
              </a:rPr>
              <a:t>silver as </a:t>
            </a:r>
            <a:r>
              <a:rPr lang="en-US" sz="1800" dirty="0">
                <a:latin typeface="Georgia"/>
                <a:ea typeface="Georgia"/>
                <a:cs typeface="Georgia"/>
                <a:sym typeface="Georgia"/>
              </a:rPr>
              <a:t>the reference</a:t>
            </a:r>
            <a:r>
              <a:rPr lang="en-US" sz="1800" dirty="0" smtClean="0">
                <a:latin typeface="Georgia"/>
                <a:ea typeface="Georgia"/>
                <a:cs typeface="Georgia"/>
                <a:sym typeface="Georgia"/>
              </a:rPr>
              <a:t>.</a:t>
            </a:r>
          </a:p>
          <a:p>
            <a:pPr marL="457200" lvl="0" indent="-342900" rtl="0">
              <a:spcBef>
                <a:spcPts val="0"/>
              </a:spcBef>
              <a:buClr>
                <a:schemeClr val="dk1"/>
              </a:buClr>
              <a:buSzPct val="100000"/>
              <a:buFont typeface="Georgia"/>
              <a:buAutoNum type="arabicPeriod"/>
            </a:pPr>
            <a:endParaRPr lang="en-US" sz="1800" dirty="0" smtClean="0">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smtClean="0">
                <a:latin typeface="Georgia"/>
                <a:ea typeface="Georgia"/>
                <a:cs typeface="Georgia"/>
                <a:sym typeface="Georgia"/>
              </a:rPr>
              <a:t>Refer back to our DC Metro delay data for the weekend of 8/20. Which line should be the reference variable? Why?</a:t>
            </a:r>
          </a:p>
          <a:p>
            <a:pPr marL="457200" lvl="0" indent="-342900" rtl="0">
              <a:spcBef>
                <a:spcPts val="0"/>
              </a:spcBef>
              <a:buClr>
                <a:schemeClr val="dk1"/>
              </a:buClr>
              <a:buSzPct val="100000"/>
              <a:buFont typeface="Georgia"/>
              <a:buAutoNum type="arabicPeriod"/>
            </a:pPr>
            <a:endParaRPr lang="en-US" sz="1800" dirty="0">
              <a:latin typeface="Georgia"/>
              <a:ea typeface="Georgia"/>
              <a:cs typeface="Georgia"/>
              <a:sym typeface="Georgia"/>
            </a:endParaRPr>
          </a:p>
        </p:txBody>
      </p:sp>
      <p:sp>
        <p:nvSpPr>
          <p:cNvPr id="657" name="Shape 657"/>
          <p:cNvSpPr/>
          <p:nvPr/>
        </p:nvSpPr>
        <p:spPr>
          <a:xfrm>
            <a:off x="3052754" y="5792350"/>
            <a:ext cx="7114799"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Dummy variables table for colors</a:t>
            </a:r>
          </a:p>
        </p:txBody>
      </p:sp>
      <p:sp>
        <p:nvSpPr>
          <p:cNvPr id="658" name="Shape 65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659" name="Shape 659"/>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(15 minutes)</a:t>
            </a:r>
          </a:p>
        </p:txBody>
      </p:sp>
      <p:cxnSp>
        <p:nvCxnSpPr>
          <p:cNvPr id="660" name="Shape 66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661" name="Shape 661"/>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DUMMY COLORS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INDEPENDENT PRACTICE</a:t>
            </a:r>
          </a:p>
        </p:txBody>
      </p:sp>
      <p:sp>
        <p:nvSpPr>
          <p:cNvPr id="649" name="Shape 64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smtClean="0">
                <a:solidFill>
                  <a:srgbClr val="FFFFFF"/>
                </a:solidFill>
                <a:latin typeface="Oswald"/>
                <a:ea typeface="Oswald"/>
                <a:cs typeface="Oswald"/>
                <a:sym typeface="Oswald"/>
              </a:rPr>
              <a:t>MORE DELAYS</a:t>
            </a:r>
            <a:endParaRPr lang="en-US" sz="9600" b="1" dirty="0">
              <a:solidFill>
                <a:srgbClr val="FFFFFF"/>
              </a:solidFill>
              <a:latin typeface="Oswald"/>
              <a:ea typeface="Oswald"/>
              <a:cs typeface="Oswald"/>
              <a:sym typeface="Oswald"/>
            </a:endParaRPr>
          </a:p>
        </p:txBody>
      </p:sp>
    </p:spTree>
    <p:extLst>
      <p:ext uri="{BB962C8B-B14F-4D97-AF65-F5344CB8AC3E}">
        <p14:creationId xmlns:p14="http://schemas.microsoft.com/office/powerpoint/2010/main" val="95031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Open the </a:t>
            </a:r>
            <a:r>
              <a:rPr lang="en-US" sz="2800" dirty="0" smtClean="0">
                <a:latin typeface="Georgia"/>
                <a:ea typeface="Georgia"/>
                <a:cs typeface="Georgia"/>
                <a:sym typeface="Georgia"/>
              </a:rPr>
              <a:t>starter-code-3 </a:t>
            </a:r>
            <a:r>
              <a:rPr lang="en-US" sz="2800" dirty="0">
                <a:latin typeface="Georgia"/>
                <a:ea typeface="Georgia"/>
                <a:cs typeface="Georgia"/>
                <a:sym typeface="Georgia"/>
              </a:rPr>
              <a:t>notebook located in </a:t>
            </a:r>
            <a:r>
              <a:rPr lang="en-US" sz="2800" dirty="0" smtClean="0">
                <a:latin typeface="Georgia"/>
                <a:ea typeface="Georgia"/>
                <a:cs typeface="Georgia"/>
                <a:sym typeface="Georgia"/>
              </a:rPr>
              <a:t>lessons/lesson-03/code/starter-code </a:t>
            </a:r>
            <a:r>
              <a:rPr lang="en-US" sz="2800" dirty="0">
                <a:latin typeface="Georgia"/>
                <a:ea typeface="Georgia"/>
                <a:cs typeface="Georgia"/>
                <a:sym typeface="Georgia"/>
              </a:rPr>
              <a:t>of the class repo</a:t>
            </a:r>
            <a:r>
              <a:rPr lang="en-US" sz="2800" dirty="0" smtClean="0">
                <a:latin typeface="Georgia"/>
                <a:ea typeface="Georgia"/>
                <a:cs typeface="Georgia"/>
                <a:sym typeface="Georgia"/>
              </a:rPr>
              <a:t>.</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Feel free to reuse any code we went over during the </a:t>
            </a:r>
            <a:r>
              <a:rPr lang="en-US" sz="2800" dirty="0" err="1" smtClean="0">
                <a:latin typeface="Georgia"/>
                <a:ea typeface="Georgia"/>
                <a:cs typeface="Georgia"/>
                <a:sym typeface="Georgia"/>
              </a:rPr>
              <a:t>codealong</a:t>
            </a:r>
            <a:r>
              <a:rPr lang="en-US" sz="2800" smtClean="0">
                <a:latin typeface="Georgia"/>
                <a:ea typeface="Georgia"/>
                <a:cs typeface="Georgia"/>
                <a:sym typeface="Georgia"/>
              </a:rPr>
              <a:t>.</a:t>
            </a:r>
            <a:endParaRPr lang="en-US" sz="2800" dirty="0">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
        <p:nvSpPr>
          <p:cNvPr id="422" name="Shape 42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  SUMMARY STATISTICS IN PANDAS</a:t>
            </a:r>
          </a:p>
        </p:txBody>
      </p:sp>
    </p:spTree>
    <p:extLst>
      <p:ext uri="{BB962C8B-B14F-4D97-AF65-F5344CB8AC3E}">
        <p14:creationId xmlns:p14="http://schemas.microsoft.com/office/powerpoint/2010/main" val="97232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CONCLUSION</a:t>
            </a:r>
          </a:p>
        </p:txBody>
      </p:sp>
      <p:sp>
        <p:nvSpPr>
          <p:cNvPr id="667" name="Shape 66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TOPIC REVIEW</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indent="-256540" algn="l" rtl="0">
              <a:spcBef>
                <a:spcPts val="0"/>
              </a:spcBef>
              <a:buSzPct val="100000"/>
              <a:buFont typeface="Georgia"/>
              <a:buChar char="‣"/>
            </a:pPr>
            <a:r>
              <a:rPr lang="en-US" sz="2800" dirty="0" smtClean="0">
                <a:latin typeface="Georgia"/>
                <a:ea typeface="Georgia"/>
                <a:cs typeface="Georgia"/>
                <a:sym typeface="Georgia"/>
              </a:rPr>
              <a:t>We </a:t>
            </a:r>
            <a:r>
              <a:rPr lang="en-US" sz="2800" dirty="0">
                <a:latin typeface="Georgia"/>
                <a:ea typeface="Georgia"/>
                <a:cs typeface="Georgia"/>
                <a:sym typeface="Georgia"/>
              </a:rPr>
              <a:t>talked about several different types of summary statistics, what are they?</a:t>
            </a:r>
          </a:p>
          <a:p>
            <a:pPr marL="457200" marR="0" lvl="0" indent="0" algn="l" rtl="0">
              <a:spcBef>
                <a:spcPts val="0"/>
              </a:spcBef>
              <a:buNone/>
            </a:pPr>
            <a:endParaRPr sz="2800" dirty="0">
              <a:latin typeface="Georgia"/>
              <a:ea typeface="Georgia"/>
              <a:cs typeface="Georgia"/>
              <a:sym typeface="Georgia"/>
            </a:endParaRPr>
          </a:p>
          <a:p>
            <a:pPr marR="0" lvl="0" indent="-256540" algn="l" rtl="0">
              <a:spcBef>
                <a:spcPts val="0"/>
              </a:spcBef>
              <a:buSzPct val="100000"/>
              <a:buFont typeface="Georgia"/>
              <a:buChar char="‣"/>
            </a:pPr>
            <a:r>
              <a:rPr lang="en-US" sz="2800" dirty="0">
                <a:latin typeface="Georgia"/>
                <a:ea typeface="Georgia"/>
                <a:cs typeface="Georgia"/>
                <a:sym typeface="Georgia"/>
              </a:rPr>
              <a:t>We covered several different types of visualizations; which ones?</a:t>
            </a:r>
          </a:p>
          <a:p>
            <a:pPr marL="914400" marR="0" lvl="0" indent="-457200" algn="l" rtl="0">
              <a:spcBef>
                <a:spcPts val="0"/>
              </a:spcBef>
              <a:buFont typeface="Arial" panose="020B0604020202020204" pitchFamily="34" charset="0"/>
              <a:buChar char="•"/>
            </a:pPr>
            <a:endParaRPr sz="2800" dirty="0">
              <a:latin typeface="Georgia"/>
              <a:ea typeface="Georgia"/>
              <a:cs typeface="Georgia"/>
              <a:sym typeface="Georgia"/>
            </a:endParaRPr>
          </a:p>
          <a:p>
            <a:pPr marR="0" lvl="0" indent="-256540" algn="l" rtl="0">
              <a:spcBef>
                <a:spcPts val="0"/>
              </a:spcBef>
              <a:buSzPct val="100000"/>
              <a:buFont typeface="Georgia"/>
              <a:buChar char="‣"/>
            </a:pPr>
            <a:r>
              <a:rPr lang="en-US" sz="2800" dirty="0">
                <a:latin typeface="Georgia"/>
                <a:ea typeface="Georgia"/>
                <a:cs typeface="Georgia"/>
                <a:sym typeface="Georgia"/>
              </a:rPr>
              <a:t>We talked about the normal distribution; how do we determine your data’s distribution?</a:t>
            </a:r>
          </a:p>
          <a:p>
            <a:pPr marL="457200" marR="0" lvl="0" indent="0" algn="l" rtl="0">
              <a:spcBef>
                <a:spcPts val="0"/>
              </a:spcBef>
              <a:buNone/>
            </a:pPr>
            <a:endParaRPr sz="2800" dirty="0">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
        <p:nvSpPr>
          <p:cNvPr id="673" name="Shape 67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REVIEW</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a:solidFill>
                  <a:schemeClr val="lt1"/>
                </a:solidFill>
                <a:latin typeface="Oswald"/>
                <a:ea typeface="Oswald"/>
                <a:cs typeface="Oswald"/>
                <a:sym typeface="Oswald"/>
              </a:rPr>
              <a:t>STATISTICS FUNDAMENTALS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703"/>
        <p:cNvGrpSpPr/>
        <p:nvPr/>
      </p:nvGrpSpPr>
      <p:grpSpPr>
        <a:xfrm>
          <a:off x="0" y="0"/>
          <a:ext cx="0" cy="0"/>
          <a:chOff x="0" y="0"/>
          <a:chExt cx="0" cy="0"/>
        </a:xfrm>
      </p:grpSpPr>
      <p:sp>
        <p:nvSpPr>
          <p:cNvPr id="704" name="Shape 704"/>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Q &amp; A</a:t>
            </a:r>
          </a:p>
        </p:txBody>
      </p:sp>
      <p:cxnSp>
        <p:nvCxnSpPr>
          <p:cNvPr id="705" name="Shape 70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706" name="Shape 70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707" name="Shape 70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r>
              <a:rPr lang="en-US" sz="2800">
                <a:latin typeface="Georgia"/>
                <a:ea typeface="Georgia"/>
                <a:cs typeface="Georgia"/>
                <a:sym typeface="Georgia"/>
              </a:rPr>
              <a:t>The steps:</a:t>
            </a:r>
          </a:p>
          <a:p>
            <a:pPr marR="0" lvl="0" algn="l" rtl="0">
              <a:spcBef>
                <a:spcPts val="0"/>
              </a:spcBef>
              <a:buNone/>
            </a:pPr>
            <a:endParaRPr sz="280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a:latin typeface="Georgia"/>
                <a:ea typeface="Georgia"/>
                <a:cs typeface="Georgia"/>
                <a:sym typeface="Georgia"/>
              </a:rPr>
              <a:t>Identify the problem</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Acquire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Parse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Mine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Refine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Build a data model</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Present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LET’S REVIEW THE DATA SCIENCE WORKFLOW</a:t>
            </a:r>
          </a:p>
        </p:txBody>
      </p:sp>
      <p:pic>
        <p:nvPicPr>
          <p:cNvPr id="265" name="Shape 265"/>
          <p:cNvPicPr preferRelativeResize="0"/>
          <p:nvPr/>
        </p:nvPicPr>
        <p:blipFill>
          <a:blip r:embed="rId3">
            <a:alphaModFix/>
          </a:blip>
          <a:stretch>
            <a:fillRect/>
          </a:stretch>
        </p:blipFill>
        <p:spPr>
          <a:xfrm>
            <a:off x="5604000" y="1272925"/>
            <a:ext cx="4264698" cy="5648576"/>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We’re going to begin to talk about step 3:  Parsing the Data</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We’ll begin to talk about the fundamentals of Statistics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smtClean="0">
                <a:solidFill>
                  <a:srgbClr val="FFFFFF"/>
                </a:solidFill>
                <a:latin typeface="Oswald"/>
                <a:ea typeface="Oswald"/>
                <a:cs typeface="Oswald"/>
                <a:sym typeface="Oswald"/>
              </a:rPr>
              <a:t>DESCRIBING DATA</a:t>
            </a:r>
            <a:endParaRPr lang="en-US" sz="9600" b="1" dirty="0">
              <a:solidFill>
                <a:srgbClr val="FFFFFF"/>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054" name="Picture 6" descr="http://media.nbcwashington.com/images/1262*675/2016-03-14_09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065" y="4184650"/>
            <a:ext cx="5138670" cy="2743200"/>
          </a:xfrm>
          <a:prstGeom prst="rect">
            <a:avLst/>
          </a:prstGeom>
          <a:noFill/>
          <a:extLst>
            <a:ext uri="{909E8E84-426E-40DD-AFC4-6F175D3DCCD1}">
              <a14:hiddenFill xmlns:a14="http://schemas.microsoft.com/office/drawing/2010/main">
                <a:solidFill>
                  <a:srgbClr val="FFFFFF"/>
                </a:solidFill>
              </a14:hiddenFill>
            </a:ext>
          </a:extLst>
        </p:spPr>
      </p:pic>
      <p:sp>
        <p:nvSpPr>
          <p:cNvPr id="282" name="Shape 28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smtClean="0">
                <a:latin typeface="Georgia"/>
                <a:ea typeface="Georgia"/>
                <a:cs typeface="Georgia"/>
                <a:sym typeface="Georgia"/>
              </a:rPr>
              <a:t>Every night, WMATA  submits a Disruptions Report representing any significant disruptions in metro service that day. You can find the dataset </a:t>
            </a:r>
            <a:r>
              <a:rPr lang="en-US" sz="2800" dirty="0">
                <a:latin typeface="Georgia"/>
                <a:ea typeface="Georgia"/>
                <a:cs typeface="Georgia"/>
                <a:sym typeface="Georgia"/>
              </a:rPr>
              <a:t>here (</a:t>
            </a:r>
            <a:r>
              <a:rPr lang="en-US" sz="2800" dirty="0">
                <a:latin typeface="Georgia"/>
                <a:ea typeface="Georgia"/>
                <a:cs typeface="Georgia"/>
                <a:sym typeface="Georgia"/>
                <a:hlinkClick r:id="rId4"/>
              </a:rPr>
              <a:t>http://</a:t>
            </a:r>
            <a:r>
              <a:rPr lang="en-US" sz="2800" dirty="0" smtClean="0">
                <a:latin typeface="Georgia"/>
                <a:ea typeface="Georgia"/>
                <a:cs typeface="Georgia"/>
                <a:sym typeface="Georgia"/>
                <a:hlinkClick r:id="rId4"/>
              </a:rPr>
              <a:t>opendatadc.org/dataset/wmata-disruption-reports</a:t>
            </a:r>
            <a:r>
              <a:rPr lang="en-US" sz="2800" dirty="0" smtClean="0">
                <a:latin typeface="Georgia"/>
                <a:ea typeface="Georgia"/>
                <a:cs typeface="Georgia"/>
                <a:sym typeface="Georgia"/>
              </a:rPr>
              <a:t>).</a:t>
            </a:r>
          </a:p>
          <a:p>
            <a:pPr marL="203200" lvl="0" indent="-256540">
              <a:buSzPct val="100000"/>
              <a:buFont typeface="Georgia"/>
              <a:buChar char="‣"/>
            </a:pPr>
            <a:endParaRPr lang="en-US" sz="2800" dirty="0" smtClean="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Let’s take a look at the disruptions they recorded for the weekend of 8/20.</a:t>
            </a:r>
            <a:endParaRPr lang="en-US" sz="2800" dirty="0">
              <a:latin typeface="Georgia"/>
              <a:ea typeface="Georgia"/>
              <a:cs typeface="Georgia"/>
              <a:sym typeface="Georgia"/>
            </a:endParaRPr>
          </a:p>
          <a:p>
            <a:pPr marR="0" lvl="0" algn="l" rtl="0">
              <a:spcBef>
                <a:spcPts val="1000"/>
              </a:spcBef>
              <a:buNone/>
            </a:pPr>
            <a:endParaRPr sz="2800" dirty="0">
              <a:latin typeface="Georgia"/>
              <a:ea typeface="Georgia"/>
              <a:cs typeface="Georgia"/>
              <a:sym typeface="Georgia"/>
            </a:endParaRPr>
          </a:p>
        </p:txBody>
      </p:sp>
      <p:sp>
        <p:nvSpPr>
          <p:cNvPr id="283" name="Shape 2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DC METRO EXAMPLE</a:t>
            </a:r>
            <a:endParaRPr lang="en-US" sz="3200" b="1" dirty="0">
              <a:latin typeface="Oswald"/>
              <a:ea typeface="Oswald"/>
              <a:cs typeface="Oswald"/>
              <a:sym typeface="Oswald"/>
            </a:endParaRPr>
          </a:p>
        </p:txBody>
      </p:sp>
    </p:spTree>
    <p:extLst>
      <p:ext uri="{BB962C8B-B14F-4D97-AF65-F5344CB8AC3E}">
        <p14:creationId xmlns:p14="http://schemas.microsoft.com/office/powerpoint/2010/main" val="532045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2218</Words>
  <Application>Microsoft Macintosh PowerPoint</Application>
  <PresentationFormat>Custom</PresentationFormat>
  <Paragraphs>537</Paragraphs>
  <Slides>50</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Oswald</vt:lpstr>
      <vt:lpstr>Merriweather Sans</vt:lpstr>
      <vt:lpstr>Georgia</vt:lpstr>
      <vt:lpstr>Cambria Math</vt:lpstr>
      <vt:lpstr>Consolas</vt:lpstr>
      <vt:lpstr>Arial</vt:lpstr>
      <vt:lpstr>White</vt:lpstr>
      <vt:lpstr>PowerPoint Presentation</vt:lpstr>
      <vt:lpstr>TODAY’S 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77</cp:revision>
  <dcterms:modified xsi:type="dcterms:W3CDTF">2016-10-27T18:50:49Z</dcterms:modified>
</cp:coreProperties>
</file>